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handoutMasterIdLst>
    <p:handoutMasterId r:id="rId57"/>
  </p:handoutMasterIdLst>
  <p:sldIdLst>
    <p:sldId id="259" r:id="rId5"/>
    <p:sldId id="257" r:id="rId6"/>
    <p:sldId id="266" r:id="rId7"/>
    <p:sldId id="267" r:id="rId8"/>
    <p:sldId id="268" r:id="rId9"/>
    <p:sldId id="269" r:id="rId10"/>
    <p:sldId id="270" r:id="rId11"/>
    <p:sldId id="271" r:id="rId12"/>
    <p:sldId id="272" r:id="rId13"/>
    <p:sldId id="274" r:id="rId14"/>
    <p:sldId id="277" r:id="rId15"/>
    <p:sldId id="275" r:id="rId16"/>
    <p:sldId id="278" r:id="rId17"/>
    <p:sldId id="276"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5" r:id="rId31"/>
    <p:sldId id="291" r:id="rId32"/>
    <p:sldId id="292" r:id="rId33"/>
    <p:sldId id="293" r:id="rId34"/>
    <p:sldId id="294" r:id="rId35"/>
    <p:sldId id="313" r:id="rId36"/>
    <p:sldId id="312" r:id="rId37"/>
    <p:sldId id="314" r:id="rId38"/>
    <p:sldId id="315" r:id="rId39"/>
    <p:sldId id="309" r:id="rId40"/>
    <p:sldId id="298" r:id="rId41"/>
    <p:sldId id="316" r:id="rId42"/>
    <p:sldId id="299" r:id="rId43"/>
    <p:sldId id="300" r:id="rId44"/>
    <p:sldId id="301" r:id="rId45"/>
    <p:sldId id="302" r:id="rId46"/>
    <p:sldId id="304" r:id="rId47"/>
    <p:sldId id="305" r:id="rId48"/>
    <p:sldId id="306" r:id="rId49"/>
    <p:sldId id="307" r:id="rId50"/>
    <p:sldId id="308" r:id="rId51"/>
    <p:sldId id="297" r:id="rId52"/>
    <p:sldId id="317" r:id="rId53"/>
    <p:sldId id="296" r:id="rId54"/>
    <p:sldId id="26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g Nhat Minh 20170829" initials="TNM2" lastIdx="1" clrIdx="1">
    <p:extLst>
      <p:ext uri="{19B8F6BF-5375-455C-9EA6-DF929625EA0E}">
        <p15:presenceInfo xmlns:p15="http://schemas.microsoft.com/office/powerpoint/2012/main" userId="Tong Nhat Minh 2017082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7C6"/>
    <a:srgbClr val="EDF2F9"/>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1F5F47-21F2-4EBF-9B5E-02EA6C5FF61D}" v="2522" dt="2021-06-28T22:39:02.008"/>
    <p1510:client id="{2C5F37CA-DB3E-8BDE-1284-9CE304B5CB99}" v="3" dt="2021-06-28T16:41:45.652"/>
    <p1510:client id="{337348AB-162C-0BAF-96FD-FEF96356DEC7}" v="1" dt="2021-06-29T01:52:39.968"/>
    <p1510:client id="{5A7EDB9F-1984-40D3-ACE9-4E64F414F18D}" v="289" dt="2021-06-28T18:47:31.356"/>
    <p1510:client id="{653ED57D-59BA-A91B-90FC-E71F2DED76D3}" v="3" dt="2021-06-28T15:31:46.266"/>
    <p1510:client id="{8301046D-3239-F774-980E-0816DC74744D}" v="62" dt="2021-06-29T03:02:20.844"/>
    <p1510:client id="{8DF7C36C-C462-44C3-A323-8351F8DB676A}" v="2483" dt="2021-06-29T02:32:39.003"/>
    <p1510:client id="{E72F105D-6A6C-32FD-B667-53C0932513A4}" v="19" vWet="20" dt="2021-06-28T15:52:19.1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83" d="100"/>
          <a:sy n="83" d="100"/>
        </p:scale>
        <p:origin x="66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826765-3226-4BA7-8192-EAF52C81D4F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E3EFD24-9E0B-463D-A5D8-FAA240F7F361}">
      <dgm:prSet/>
      <dgm:spPr/>
      <dgm:t>
        <a:bodyPr/>
        <a:lstStyle/>
        <a:p>
          <a:r>
            <a:rPr lang="en-US">
              <a:latin typeface="Times New Roman" panose="02020603050405020304" pitchFamily="18" charset="0"/>
              <a:cs typeface="Times New Roman" panose="02020603050405020304" pitchFamily="18" charset="0"/>
            </a:rPr>
            <a:t>1. Giới thiệu </a:t>
          </a:r>
          <a:r>
            <a:rPr lang="en-US" smtClean="0">
              <a:latin typeface="Times New Roman" panose="02020603050405020304" pitchFamily="18" charset="0"/>
              <a:cs typeface="Times New Roman" panose="02020603050405020304" pitchFamily="18" charset="0"/>
            </a:rPr>
            <a:t>robot ASIMO</a:t>
          </a:r>
          <a:endParaRPr lang="en-US">
            <a:latin typeface="Times New Roman" panose="02020603050405020304" pitchFamily="18" charset="0"/>
            <a:cs typeface="Times New Roman" panose="02020603050405020304" pitchFamily="18" charset="0"/>
          </a:endParaRPr>
        </a:p>
      </dgm:t>
    </dgm:pt>
    <dgm:pt modelId="{81C7DEDF-6E04-4C88-864B-5733772483D7}" type="parTrans" cxnId="{8291F1C5-AA38-4F02-9741-357913AB9C4C}">
      <dgm:prSet/>
      <dgm:spPr/>
      <dgm:t>
        <a:bodyPr/>
        <a:lstStyle/>
        <a:p>
          <a:endParaRPr lang="en-US"/>
        </a:p>
      </dgm:t>
    </dgm:pt>
    <dgm:pt modelId="{4E6D1454-E8E4-4446-99BE-7AEB9CE1EF10}" type="sibTrans" cxnId="{8291F1C5-AA38-4F02-9741-357913AB9C4C}">
      <dgm:prSet/>
      <dgm:spPr/>
      <dgm:t>
        <a:bodyPr/>
        <a:lstStyle/>
        <a:p>
          <a:endParaRPr lang="en-US"/>
        </a:p>
      </dgm:t>
    </dgm:pt>
    <dgm:pt modelId="{9AD488EE-0C7B-456E-B7E4-C443BD26AD09}">
      <dgm:prSet/>
      <dgm:spPr/>
      <dgm:t>
        <a:bodyPr/>
        <a:lstStyle/>
        <a:p>
          <a:r>
            <a:rPr lang="en-US" smtClean="0">
              <a:latin typeface="Times New Roman" panose="02020603050405020304" pitchFamily="18" charset="0"/>
              <a:cs typeface="Times New Roman" panose="02020603050405020304" pitchFamily="18" charset="0"/>
            </a:rPr>
            <a:t>2. Mô phỏng kết cấu robot ASIMO</a:t>
          </a:r>
          <a:endParaRPr lang="en-US">
            <a:latin typeface="Times New Roman" panose="02020603050405020304" pitchFamily="18" charset="0"/>
            <a:cs typeface="Times New Roman" panose="02020603050405020304" pitchFamily="18" charset="0"/>
          </a:endParaRPr>
        </a:p>
      </dgm:t>
    </dgm:pt>
    <dgm:pt modelId="{7AEA2F02-4E87-483C-86A7-BCCF92F7AA57}" type="parTrans" cxnId="{1C497EC2-3756-46B5-8319-1959D52CDB6C}">
      <dgm:prSet/>
      <dgm:spPr/>
      <dgm:t>
        <a:bodyPr/>
        <a:lstStyle/>
        <a:p>
          <a:endParaRPr lang="en-US"/>
        </a:p>
      </dgm:t>
    </dgm:pt>
    <dgm:pt modelId="{35B6DACE-9974-4618-9629-C30A0CF3AB52}" type="sibTrans" cxnId="{1C497EC2-3756-46B5-8319-1959D52CDB6C}">
      <dgm:prSet/>
      <dgm:spPr/>
      <dgm:t>
        <a:bodyPr/>
        <a:lstStyle/>
        <a:p>
          <a:endParaRPr lang="en-US"/>
        </a:p>
      </dgm:t>
    </dgm:pt>
    <dgm:pt modelId="{C1C66C42-D0B9-4A8D-8523-D8FE31882910}">
      <dgm:prSet/>
      <dgm:spPr/>
      <dgm:t>
        <a:bodyPr/>
        <a:lstStyle/>
        <a:p>
          <a:r>
            <a:rPr lang="en-US" smtClean="0">
              <a:latin typeface="Times New Roman" panose="02020603050405020304" pitchFamily="18" charset="0"/>
              <a:cs typeface="Times New Roman" panose="02020603050405020304" pitchFamily="18" charset="0"/>
            </a:rPr>
            <a:t>3. Động học thuận robot ASIMO</a:t>
          </a:r>
          <a:endParaRPr lang="en-US">
            <a:latin typeface="Times New Roman" panose="02020603050405020304" pitchFamily="18" charset="0"/>
            <a:cs typeface="Times New Roman" panose="02020603050405020304" pitchFamily="18" charset="0"/>
          </a:endParaRPr>
        </a:p>
      </dgm:t>
    </dgm:pt>
    <dgm:pt modelId="{1BB1A660-6B77-45F5-9A77-D27622F76332}" type="parTrans" cxnId="{BEE1CD53-AABC-4C2E-B9A4-8763DCE8F5CC}">
      <dgm:prSet/>
      <dgm:spPr/>
      <dgm:t>
        <a:bodyPr/>
        <a:lstStyle/>
        <a:p>
          <a:endParaRPr lang="en-US"/>
        </a:p>
      </dgm:t>
    </dgm:pt>
    <dgm:pt modelId="{56A4DD31-E9BA-49A6-8F91-937F0CF508D5}" type="sibTrans" cxnId="{BEE1CD53-AABC-4C2E-B9A4-8763DCE8F5CC}">
      <dgm:prSet/>
      <dgm:spPr/>
      <dgm:t>
        <a:bodyPr/>
        <a:lstStyle/>
        <a:p>
          <a:endParaRPr lang="en-US"/>
        </a:p>
      </dgm:t>
    </dgm:pt>
    <dgm:pt modelId="{E329107D-B693-4E3A-9D45-51DB402DD504}">
      <dgm:prSet/>
      <dgm:spPr/>
      <dgm:t>
        <a:bodyPr/>
        <a:lstStyle/>
        <a:p>
          <a:r>
            <a:rPr lang="en-US" smtClean="0">
              <a:latin typeface="Times New Roman" panose="02020603050405020304" pitchFamily="18" charset="0"/>
              <a:cs typeface="Times New Roman" panose="02020603050405020304" pitchFamily="18" charset="0"/>
            </a:rPr>
            <a:t>5. ZMP robot ASIMO</a:t>
          </a:r>
          <a:endParaRPr lang="en-US">
            <a:latin typeface="Times New Roman" panose="02020603050405020304" pitchFamily="18" charset="0"/>
            <a:cs typeface="Times New Roman" panose="02020603050405020304" pitchFamily="18" charset="0"/>
          </a:endParaRPr>
        </a:p>
      </dgm:t>
    </dgm:pt>
    <dgm:pt modelId="{692C2BD2-727E-4251-B96C-6EF1CCB0ADE5}" type="parTrans" cxnId="{37DAFF6D-A4E6-4E2F-A8F8-6B1C9BB05BBB}">
      <dgm:prSet/>
      <dgm:spPr/>
      <dgm:t>
        <a:bodyPr/>
        <a:lstStyle/>
        <a:p>
          <a:endParaRPr lang="en-US"/>
        </a:p>
      </dgm:t>
    </dgm:pt>
    <dgm:pt modelId="{D6AB4575-D44F-4481-B2CB-E567ED157A63}" type="sibTrans" cxnId="{37DAFF6D-A4E6-4E2F-A8F8-6B1C9BB05BBB}">
      <dgm:prSet/>
      <dgm:spPr/>
      <dgm:t>
        <a:bodyPr/>
        <a:lstStyle/>
        <a:p>
          <a:endParaRPr lang="en-US"/>
        </a:p>
      </dgm:t>
    </dgm:pt>
    <dgm:pt modelId="{9D4286C8-804E-4E58-8636-B100F7BCEA7C}">
      <dgm:prSet/>
      <dgm:spPr/>
      <dgm:t>
        <a:bodyPr/>
        <a:lstStyle/>
        <a:p>
          <a:r>
            <a:rPr lang="en-US" smtClean="0">
              <a:latin typeface="Times New Roman" panose="02020603050405020304" pitchFamily="18" charset="0"/>
              <a:cs typeface="Times New Roman" panose="02020603050405020304" pitchFamily="18" charset="0"/>
            </a:rPr>
            <a:t>4. Động học ngược robot ASIMO</a:t>
          </a:r>
          <a:endParaRPr lang="en-US">
            <a:latin typeface="Times New Roman" panose="02020603050405020304" pitchFamily="18" charset="0"/>
            <a:cs typeface="Times New Roman" panose="02020603050405020304" pitchFamily="18" charset="0"/>
          </a:endParaRPr>
        </a:p>
      </dgm:t>
    </dgm:pt>
    <dgm:pt modelId="{11517EB8-5E86-41F7-94F6-334DBA94E37E}" type="sibTrans" cxnId="{836398CC-3106-4B99-9ECF-FE5E0A59BCF9}">
      <dgm:prSet/>
      <dgm:spPr/>
      <dgm:t>
        <a:bodyPr/>
        <a:lstStyle/>
        <a:p>
          <a:endParaRPr lang="en-US"/>
        </a:p>
      </dgm:t>
    </dgm:pt>
    <dgm:pt modelId="{2F8B6682-1C83-4683-A171-805062BADF3F}" type="parTrans" cxnId="{836398CC-3106-4B99-9ECF-FE5E0A59BCF9}">
      <dgm:prSet/>
      <dgm:spPr/>
      <dgm:t>
        <a:bodyPr/>
        <a:lstStyle/>
        <a:p>
          <a:endParaRPr lang="en-US"/>
        </a:p>
      </dgm:t>
    </dgm:pt>
    <dgm:pt modelId="{818B1951-9970-4734-B319-0C39903FBBBC}">
      <dgm:prSet/>
      <dgm:spPr/>
      <dgm:t>
        <a:bodyPr/>
        <a:lstStyle/>
        <a:p>
          <a:r>
            <a:rPr lang="en-US" smtClean="0">
              <a:latin typeface="Times New Roman" panose="02020603050405020304" pitchFamily="18" charset="0"/>
              <a:cs typeface="Times New Roman" panose="02020603050405020304" pitchFamily="18" charset="0"/>
            </a:rPr>
            <a:t>6. Mô phỏng ROS robot ASIMO</a:t>
          </a:r>
          <a:endParaRPr lang="en-US">
            <a:latin typeface="Times New Roman" panose="02020603050405020304" pitchFamily="18" charset="0"/>
            <a:cs typeface="Times New Roman" panose="02020603050405020304" pitchFamily="18" charset="0"/>
          </a:endParaRPr>
        </a:p>
      </dgm:t>
    </dgm:pt>
    <dgm:pt modelId="{CFF97A4C-A206-4824-B330-8603E536032B}" type="parTrans" cxnId="{7FB49E9F-26DB-4B86-A04A-4FC02C37EA36}">
      <dgm:prSet/>
      <dgm:spPr/>
      <dgm:t>
        <a:bodyPr/>
        <a:lstStyle/>
        <a:p>
          <a:endParaRPr lang="en-US"/>
        </a:p>
      </dgm:t>
    </dgm:pt>
    <dgm:pt modelId="{1C4E9B4B-4D89-49A6-9216-71108D8C5838}" type="sibTrans" cxnId="{7FB49E9F-26DB-4B86-A04A-4FC02C37EA36}">
      <dgm:prSet/>
      <dgm:spPr/>
      <dgm:t>
        <a:bodyPr/>
        <a:lstStyle/>
        <a:p>
          <a:endParaRPr lang="en-US"/>
        </a:p>
      </dgm:t>
    </dgm:pt>
    <dgm:pt modelId="{93EA8F76-83F4-4E60-ADB1-21D5C65AF099}">
      <dgm:prSet/>
      <dgm:spPr/>
      <dgm:t>
        <a:bodyPr/>
        <a:lstStyle/>
        <a:p>
          <a:r>
            <a:rPr lang="en-US" smtClean="0">
              <a:latin typeface="Times New Roman" panose="02020603050405020304" pitchFamily="18" charset="0"/>
              <a:cs typeface="Times New Roman" panose="02020603050405020304" pitchFamily="18" charset="0"/>
            </a:rPr>
            <a:t>7. Mô phỏng robot NAO</a:t>
          </a:r>
          <a:endParaRPr lang="en-US">
            <a:latin typeface="Times New Roman" panose="02020603050405020304" pitchFamily="18" charset="0"/>
            <a:cs typeface="Times New Roman" panose="02020603050405020304" pitchFamily="18" charset="0"/>
          </a:endParaRPr>
        </a:p>
      </dgm:t>
    </dgm:pt>
    <dgm:pt modelId="{CA3FA0C5-68EA-428A-9BAE-1D2BCBA8BC09}" type="parTrans" cxnId="{46C4DC79-6788-4B66-B52F-979027F67497}">
      <dgm:prSet/>
      <dgm:spPr/>
      <dgm:t>
        <a:bodyPr/>
        <a:lstStyle/>
        <a:p>
          <a:endParaRPr lang="en-US"/>
        </a:p>
      </dgm:t>
    </dgm:pt>
    <dgm:pt modelId="{A46F5347-B28F-4D62-95AD-3CE07AEEED49}" type="sibTrans" cxnId="{46C4DC79-6788-4B66-B52F-979027F67497}">
      <dgm:prSet/>
      <dgm:spPr/>
      <dgm:t>
        <a:bodyPr/>
        <a:lstStyle/>
        <a:p>
          <a:endParaRPr lang="en-US"/>
        </a:p>
      </dgm:t>
    </dgm:pt>
    <dgm:pt modelId="{16700A94-F0FC-4DA4-9431-C5807D3877C5}">
      <dgm:prSet/>
      <dgm:spPr/>
      <dgm:t>
        <a:bodyPr/>
        <a:lstStyle/>
        <a:p>
          <a:r>
            <a:rPr lang="en-US" smtClean="0">
              <a:latin typeface="Times New Roman" panose="02020603050405020304" pitchFamily="18" charset="0"/>
              <a:cs typeface="Times New Roman" panose="02020603050405020304" pitchFamily="18" charset="0"/>
            </a:rPr>
            <a:t>8. Kết luận</a:t>
          </a:r>
          <a:endParaRPr lang="en-US">
            <a:latin typeface="Times New Roman" panose="02020603050405020304" pitchFamily="18" charset="0"/>
            <a:cs typeface="Times New Roman" panose="02020603050405020304" pitchFamily="18" charset="0"/>
          </a:endParaRPr>
        </a:p>
      </dgm:t>
    </dgm:pt>
    <dgm:pt modelId="{3A0EA130-231A-4672-A69B-044134CBA861}" type="parTrans" cxnId="{6C68AEDB-040A-493E-A897-D457AEDD4165}">
      <dgm:prSet/>
      <dgm:spPr/>
      <dgm:t>
        <a:bodyPr/>
        <a:lstStyle/>
        <a:p>
          <a:endParaRPr lang="en-US"/>
        </a:p>
      </dgm:t>
    </dgm:pt>
    <dgm:pt modelId="{C87F8575-8CF2-408E-8CA2-80FC5CDB546F}" type="sibTrans" cxnId="{6C68AEDB-040A-493E-A897-D457AEDD4165}">
      <dgm:prSet/>
      <dgm:spPr/>
      <dgm:t>
        <a:bodyPr/>
        <a:lstStyle/>
        <a:p>
          <a:endParaRPr lang="en-US"/>
        </a:p>
      </dgm:t>
    </dgm:pt>
    <dgm:pt modelId="{0E21772A-9098-46FF-AA29-C526C5CEC71E}" type="pres">
      <dgm:prSet presAssocID="{2F826765-3226-4BA7-8192-EAF52C81D4F1}" presName="linear" presStyleCnt="0">
        <dgm:presLayoutVars>
          <dgm:animLvl val="lvl"/>
          <dgm:resizeHandles val="exact"/>
        </dgm:presLayoutVars>
      </dgm:prSet>
      <dgm:spPr/>
      <dgm:t>
        <a:bodyPr/>
        <a:lstStyle/>
        <a:p>
          <a:endParaRPr lang="en-US"/>
        </a:p>
      </dgm:t>
    </dgm:pt>
    <dgm:pt modelId="{4EB48452-A905-429E-AC80-1FB2915CD1CF}" type="pres">
      <dgm:prSet presAssocID="{4E3EFD24-9E0B-463D-A5D8-FAA240F7F361}" presName="parentText" presStyleLbl="node1" presStyleIdx="0" presStyleCnt="8">
        <dgm:presLayoutVars>
          <dgm:chMax val="0"/>
          <dgm:bulletEnabled val="1"/>
        </dgm:presLayoutVars>
      </dgm:prSet>
      <dgm:spPr/>
      <dgm:t>
        <a:bodyPr/>
        <a:lstStyle/>
        <a:p>
          <a:endParaRPr lang="en-US"/>
        </a:p>
      </dgm:t>
    </dgm:pt>
    <dgm:pt modelId="{587D40C6-54A0-403F-A59E-BA30EAA7FD83}" type="pres">
      <dgm:prSet presAssocID="{4E6D1454-E8E4-4446-99BE-7AEB9CE1EF10}" presName="spacer" presStyleCnt="0"/>
      <dgm:spPr/>
    </dgm:pt>
    <dgm:pt modelId="{F88932E3-A769-4595-986B-3AD8B28E8625}" type="pres">
      <dgm:prSet presAssocID="{9AD488EE-0C7B-456E-B7E4-C443BD26AD09}" presName="parentText" presStyleLbl="node1" presStyleIdx="1" presStyleCnt="8">
        <dgm:presLayoutVars>
          <dgm:chMax val="0"/>
          <dgm:bulletEnabled val="1"/>
        </dgm:presLayoutVars>
      </dgm:prSet>
      <dgm:spPr/>
      <dgm:t>
        <a:bodyPr/>
        <a:lstStyle/>
        <a:p>
          <a:endParaRPr lang="en-US"/>
        </a:p>
      </dgm:t>
    </dgm:pt>
    <dgm:pt modelId="{3DB096C9-489B-406C-8A6C-5D1667727E91}" type="pres">
      <dgm:prSet presAssocID="{35B6DACE-9974-4618-9629-C30A0CF3AB52}" presName="spacer" presStyleCnt="0"/>
      <dgm:spPr/>
    </dgm:pt>
    <dgm:pt modelId="{9B841843-27A6-4FEA-8A74-8E8FFFB6659E}" type="pres">
      <dgm:prSet presAssocID="{C1C66C42-D0B9-4A8D-8523-D8FE31882910}" presName="parentText" presStyleLbl="node1" presStyleIdx="2" presStyleCnt="8" custLinFactNeighborX="-191" custLinFactNeighborY="-53451">
        <dgm:presLayoutVars>
          <dgm:chMax val="0"/>
          <dgm:bulletEnabled val="1"/>
        </dgm:presLayoutVars>
      </dgm:prSet>
      <dgm:spPr/>
      <dgm:t>
        <a:bodyPr/>
        <a:lstStyle/>
        <a:p>
          <a:endParaRPr lang="en-US"/>
        </a:p>
      </dgm:t>
    </dgm:pt>
    <dgm:pt modelId="{589F23B7-D586-42D6-8EDE-91A8F6A14B1B}" type="pres">
      <dgm:prSet presAssocID="{56A4DD31-E9BA-49A6-8F91-937F0CF508D5}" presName="spacer" presStyleCnt="0"/>
      <dgm:spPr/>
    </dgm:pt>
    <dgm:pt modelId="{4BEF8545-6FC1-48AE-AF94-E54C566E4D56}" type="pres">
      <dgm:prSet presAssocID="{9D4286C8-804E-4E58-8636-B100F7BCEA7C}" presName="parentText" presStyleLbl="node1" presStyleIdx="3" presStyleCnt="8">
        <dgm:presLayoutVars>
          <dgm:chMax val="0"/>
          <dgm:bulletEnabled val="1"/>
        </dgm:presLayoutVars>
      </dgm:prSet>
      <dgm:spPr/>
      <dgm:t>
        <a:bodyPr/>
        <a:lstStyle/>
        <a:p>
          <a:endParaRPr lang="en-US"/>
        </a:p>
      </dgm:t>
    </dgm:pt>
    <dgm:pt modelId="{F9B2027B-1119-448A-A4A7-44629F3BC67C}" type="pres">
      <dgm:prSet presAssocID="{11517EB8-5E86-41F7-94F6-334DBA94E37E}" presName="spacer" presStyleCnt="0"/>
      <dgm:spPr/>
    </dgm:pt>
    <dgm:pt modelId="{4907C52C-9C9E-4C6A-8D83-FD00A0707ACA}" type="pres">
      <dgm:prSet presAssocID="{E329107D-B693-4E3A-9D45-51DB402DD504}" presName="parentText" presStyleLbl="node1" presStyleIdx="4" presStyleCnt="8">
        <dgm:presLayoutVars>
          <dgm:chMax val="0"/>
          <dgm:bulletEnabled val="1"/>
        </dgm:presLayoutVars>
      </dgm:prSet>
      <dgm:spPr/>
      <dgm:t>
        <a:bodyPr/>
        <a:lstStyle/>
        <a:p>
          <a:endParaRPr lang="en-US"/>
        </a:p>
      </dgm:t>
    </dgm:pt>
    <dgm:pt modelId="{71E9C386-C8EC-4029-8A69-8D165F991470}" type="pres">
      <dgm:prSet presAssocID="{D6AB4575-D44F-4481-B2CB-E567ED157A63}" presName="spacer" presStyleCnt="0"/>
      <dgm:spPr/>
    </dgm:pt>
    <dgm:pt modelId="{116282D9-2DB0-4F8E-8694-5A0587AB7700}" type="pres">
      <dgm:prSet presAssocID="{818B1951-9970-4734-B319-0C39903FBBBC}" presName="parentText" presStyleLbl="node1" presStyleIdx="5" presStyleCnt="8">
        <dgm:presLayoutVars>
          <dgm:chMax val="0"/>
          <dgm:bulletEnabled val="1"/>
        </dgm:presLayoutVars>
      </dgm:prSet>
      <dgm:spPr/>
      <dgm:t>
        <a:bodyPr/>
        <a:lstStyle/>
        <a:p>
          <a:endParaRPr lang="en-US"/>
        </a:p>
      </dgm:t>
    </dgm:pt>
    <dgm:pt modelId="{D8C5E02F-136B-479D-AA9D-61CEB6E176E6}" type="pres">
      <dgm:prSet presAssocID="{1C4E9B4B-4D89-49A6-9216-71108D8C5838}" presName="spacer" presStyleCnt="0"/>
      <dgm:spPr/>
    </dgm:pt>
    <dgm:pt modelId="{C6FD0EDB-E163-44DE-8632-6D56A75B2596}" type="pres">
      <dgm:prSet presAssocID="{93EA8F76-83F4-4E60-ADB1-21D5C65AF099}" presName="parentText" presStyleLbl="node1" presStyleIdx="6" presStyleCnt="8">
        <dgm:presLayoutVars>
          <dgm:chMax val="0"/>
          <dgm:bulletEnabled val="1"/>
        </dgm:presLayoutVars>
      </dgm:prSet>
      <dgm:spPr/>
      <dgm:t>
        <a:bodyPr/>
        <a:lstStyle/>
        <a:p>
          <a:endParaRPr lang="en-US"/>
        </a:p>
      </dgm:t>
    </dgm:pt>
    <dgm:pt modelId="{7C5649A1-083A-450A-809C-6CE99157915D}" type="pres">
      <dgm:prSet presAssocID="{A46F5347-B28F-4D62-95AD-3CE07AEEED49}" presName="spacer" presStyleCnt="0"/>
      <dgm:spPr/>
    </dgm:pt>
    <dgm:pt modelId="{1A0E03E4-1A76-4577-95E4-2EAED5F24C69}" type="pres">
      <dgm:prSet presAssocID="{16700A94-F0FC-4DA4-9431-C5807D3877C5}" presName="parentText" presStyleLbl="node1" presStyleIdx="7" presStyleCnt="8">
        <dgm:presLayoutVars>
          <dgm:chMax val="0"/>
          <dgm:bulletEnabled val="1"/>
        </dgm:presLayoutVars>
      </dgm:prSet>
      <dgm:spPr/>
      <dgm:t>
        <a:bodyPr/>
        <a:lstStyle/>
        <a:p>
          <a:endParaRPr lang="en-US"/>
        </a:p>
      </dgm:t>
    </dgm:pt>
  </dgm:ptLst>
  <dgm:cxnLst>
    <dgm:cxn modelId="{9AACB8E1-51FA-4FF7-ADB5-5315A596BB95}" type="presOf" srcId="{C1C66C42-D0B9-4A8D-8523-D8FE31882910}" destId="{9B841843-27A6-4FEA-8A74-8E8FFFB6659E}" srcOrd="0" destOrd="0" presId="urn:microsoft.com/office/officeart/2005/8/layout/vList2"/>
    <dgm:cxn modelId="{8F67FD54-A951-42C1-8BC1-778801C163FB}" type="presOf" srcId="{93EA8F76-83F4-4E60-ADB1-21D5C65AF099}" destId="{C6FD0EDB-E163-44DE-8632-6D56A75B2596}" srcOrd="0" destOrd="0" presId="urn:microsoft.com/office/officeart/2005/8/layout/vList2"/>
    <dgm:cxn modelId="{1C497EC2-3756-46B5-8319-1959D52CDB6C}" srcId="{2F826765-3226-4BA7-8192-EAF52C81D4F1}" destId="{9AD488EE-0C7B-456E-B7E4-C443BD26AD09}" srcOrd="1" destOrd="0" parTransId="{7AEA2F02-4E87-483C-86A7-BCCF92F7AA57}" sibTransId="{35B6DACE-9974-4618-9629-C30A0CF3AB52}"/>
    <dgm:cxn modelId="{B47DB13F-064E-4ED3-95B8-3B82563C64B5}" type="presOf" srcId="{9D4286C8-804E-4E58-8636-B100F7BCEA7C}" destId="{4BEF8545-6FC1-48AE-AF94-E54C566E4D56}" srcOrd="0" destOrd="0" presId="urn:microsoft.com/office/officeart/2005/8/layout/vList2"/>
    <dgm:cxn modelId="{EF898187-6338-414F-B82F-B824499F7C16}" type="presOf" srcId="{818B1951-9970-4734-B319-0C39903FBBBC}" destId="{116282D9-2DB0-4F8E-8694-5A0587AB7700}" srcOrd="0" destOrd="0" presId="urn:microsoft.com/office/officeart/2005/8/layout/vList2"/>
    <dgm:cxn modelId="{7FB49E9F-26DB-4B86-A04A-4FC02C37EA36}" srcId="{2F826765-3226-4BA7-8192-EAF52C81D4F1}" destId="{818B1951-9970-4734-B319-0C39903FBBBC}" srcOrd="5" destOrd="0" parTransId="{CFF97A4C-A206-4824-B330-8603E536032B}" sibTransId="{1C4E9B4B-4D89-49A6-9216-71108D8C5838}"/>
    <dgm:cxn modelId="{836398CC-3106-4B99-9ECF-FE5E0A59BCF9}" srcId="{2F826765-3226-4BA7-8192-EAF52C81D4F1}" destId="{9D4286C8-804E-4E58-8636-B100F7BCEA7C}" srcOrd="3" destOrd="0" parTransId="{2F8B6682-1C83-4683-A171-805062BADF3F}" sibTransId="{11517EB8-5E86-41F7-94F6-334DBA94E37E}"/>
    <dgm:cxn modelId="{1A91CB3A-E5C0-4547-B525-201826BC2DC4}" type="presOf" srcId="{E329107D-B693-4E3A-9D45-51DB402DD504}" destId="{4907C52C-9C9E-4C6A-8D83-FD00A0707ACA}" srcOrd="0" destOrd="0" presId="urn:microsoft.com/office/officeart/2005/8/layout/vList2"/>
    <dgm:cxn modelId="{6C68AEDB-040A-493E-A897-D457AEDD4165}" srcId="{2F826765-3226-4BA7-8192-EAF52C81D4F1}" destId="{16700A94-F0FC-4DA4-9431-C5807D3877C5}" srcOrd="7" destOrd="0" parTransId="{3A0EA130-231A-4672-A69B-044134CBA861}" sibTransId="{C87F8575-8CF2-408E-8CA2-80FC5CDB546F}"/>
    <dgm:cxn modelId="{8291F1C5-AA38-4F02-9741-357913AB9C4C}" srcId="{2F826765-3226-4BA7-8192-EAF52C81D4F1}" destId="{4E3EFD24-9E0B-463D-A5D8-FAA240F7F361}" srcOrd="0" destOrd="0" parTransId="{81C7DEDF-6E04-4C88-864B-5733772483D7}" sibTransId="{4E6D1454-E8E4-4446-99BE-7AEB9CE1EF10}"/>
    <dgm:cxn modelId="{37DAFF6D-A4E6-4E2F-A8F8-6B1C9BB05BBB}" srcId="{2F826765-3226-4BA7-8192-EAF52C81D4F1}" destId="{E329107D-B693-4E3A-9D45-51DB402DD504}" srcOrd="4" destOrd="0" parTransId="{692C2BD2-727E-4251-B96C-6EF1CCB0ADE5}" sibTransId="{D6AB4575-D44F-4481-B2CB-E567ED157A63}"/>
    <dgm:cxn modelId="{39B240F9-C167-4549-AD0B-A420D60E7C8B}" type="presOf" srcId="{16700A94-F0FC-4DA4-9431-C5807D3877C5}" destId="{1A0E03E4-1A76-4577-95E4-2EAED5F24C69}" srcOrd="0" destOrd="0" presId="urn:microsoft.com/office/officeart/2005/8/layout/vList2"/>
    <dgm:cxn modelId="{46C4DC79-6788-4B66-B52F-979027F67497}" srcId="{2F826765-3226-4BA7-8192-EAF52C81D4F1}" destId="{93EA8F76-83F4-4E60-ADB1-21D5C65AF099}" srcOrd="6" destOrd="0" parTransId="{CA3FA0C5-68EA-428A-9BAE-1D2BCBA8BC09}" sibTransId="{A46F5347-B28F-4D62-95AD-3CE07AEEED49}"/>
    <dgm:cxn modelId="{41D45257-FA1F-4E84-B695-73C342FAAFA3}" type="presOf" srcId="{4E3EFD24-9E0B-463D-A5D8-FAA240F7F361}" destId="{4EB48452-A905-429E-AC80-1FB2915CD1CF}" srcOrd="0" destOrd="0" presId="urn:microsoft.com/office/officeart/2005/8/layout/vList2"/>
    <dgm:cxn modelId="{5E8C364F-456D-42BF-9D41-A4ACC8E01C23}" type="presOf" srcId="{9AD488EE-0C7B-456E-B7E4-C443BD26AD09}" destId="{F88932E3-A769-4595-986B-3AD8B28E8625}" srcOrd="0" destOrd="0" presId="urn:microsoft.com/office/officeart/2005/8/layout/vList2"/>
    <dgm:cxn modelId="{7F3B49EB-3B18-4887-B391-7388EA381D0A}" type="presOf" srcId="{2F826765-3226-4BA7-8192-EAF52C81D4F1}" destId="{0E21772A-9098-46FF-AA29-C526C5CEC71E}" srcOrd="0" destOrd="0" presId="urn:microsoft.com/office/officeart/2005/8/layout/vList2"/>
    <dgm:cxn modelId="{BEE1CD53-AABC-4C2E-B9A4-8763DCE8F5CC}" srcId="{2F826765-3226-4BA7-8192-EAF52C81D4F1}" destId="{C1C66C42-D0B9-4A8D-8523-D8FE31882910}" srcOrd="2" destOrd="0" parTransId="{1BB1A660-6B77-45F5-9A77-D27622F76332}" sibTransId="{56A4DD31-E9BA-49A6-8F91-937F0CF508D5}"/>
    <dgm:cxn modelId="{D92DA921-DEA4-4F88-975F-770A5C1D780F}" type="presParOf" srcId="{0E21772A-9098-46FF-AA29-C526C5CEC71E}" destId="{4EB48452-A905-429E-AC80-1FB2915CD1CF}" srcOrd="0" destOrd="0" presId="urn:microsoft.com/office/officeart/2005/8/layout/vList2"/>
    <dgm:cxn modelId="{46E4A2AA-CC13-46DF-A223-EB01FD688B09}" type="presParOf" srcId="{0E21772A-9098-46FF-AA29-C526C5CEC71E}" destId="{587D40C6-54A0-403F-A59E-BA30EAA7FD83}" srcOrd="1" destOrd="0" presId="urn:microsoft.com/office/officeart/2005/8/layout/vList2"/>
    <dgm:cxn modelId="{4FB9A59D-B452-43A8-8896-CD82FC04012D}" type="presParOf" srcId="{0E21772A-9098-46FF-AA29-C526C5CEC71E}" destId="{F88932E3-A769-4595-986B-3AD8B28E8625}" srcOrd="2" destOrd="0" presId="urn:microsoft.com/office/officeart/2005/8/layout/vList2"/>
    <dgm:cxn modelId="{48C9D1E4-F1CD-44A6-AC25-CD580E673D07}" type="presParOf" srcId="{0E21772A-9098-46FF-AA29-C526C5CEC71E}" destId="{3DB096C9-489B-406C-8A6C-5D1667727E91}" srcOrd="3" destOrd="0" presId="urn:microsoft.com/office/officeart/2005/8/layout/vList2"/>
    <dgm:cxn modelId="{E294AE9A-CA94-42DC-A864-D1560A25D30F}" type="presParOf" srcId="{0E21772A-9098-46FF-AA29-C526C5CEC71E}" destId="{9B841843-27A6-4FEA-8A74-8E8FFFB6659E}" srcOrd="4" destOrd="0" presId="urn:microsoft.com/office/officeart/2005/8/layout/vList2"/>
    <dgm:cxn modelId="{6D19C33C-5C33-420D-AB2C-BB372088FEEC}" type="presParOf" srcId="{0E21772A-9098-46FF-AA29-C526C5CEC71E}" destId="{589F23B7-D586-42D6-8EDE-91A8F6A14B1B}" srcOrd="5" destOrd="0" presId="urn:microsoft.com/office/officeart/2005/8/layout/vList2"/>
    <dgm:cxn modelId="{E2CC33B6-2259-4310-B30E-8C1697E99344}" type="presParOf" srcId="{0E21772A-9098-46FF-AA29-C526C5CEC71E}" destId="{4BEF8545-6FC1-48AE-AF94-E54C566E4D56}" srcOrd="6" destOrd="0" presId="urn:microsoft.com/office/officeart/2005/8/layout/vList2"/>
    <dgm:cxn modelId="{E24C5162-A56B-4E4B-8EF2-4AED93F91964}" type="presParOf" srcId="{0E21772A-9098-46FF-AA29-C526C5CEC71E}" destId="{F9B2027B-1119-448A-A4A7-44629F3BC67C}" srcOrd="7" destOrd="0" presId="urn:microsoft.com/office/officeart/2005/8/layout/vList2"/>
    <dgm:cxn modelId="{81622E66-AD5C-421F-A8C6-F782114E7228}" type="presParOf" srcId="{0E21772A-9098-46FF-AA29-C526C5CEC71E}" destId="{4907C52C-9C9E-4C6A-8D83-FD00A0707ACA}" srcOrd="8" destOrd="0" presId="urn:microsoft.com/office/officeart/2005/8/layout/vList2"/>
    <dgm:cxn modelId="{33529DCB-B10D-4824-9E3E-32B7E5DAE421}" type="presParOf" srcId="{0E21772A-9098-46FF-AA29-C526C5CEC71E}" destId="{71E9C386-C8EC-4029-8A69-8D165F991470}" srcOrd="9" destOrd="0" presId="urn:microsoft.com/office/officeart/2005/8/layout/vList2"/>
    <dgm:cxn modelId="{4475F9B2-492B-4350-8035-6DFE389460EC}" type="presParOf" srcId="{0E21772A-9098-46FF-AA29-C526C5CEC71E}" destId="{116282D9-2DB0-4F8E-8694-5A0587AB7700}" srcOrd="10" destOrd="0" presId="urn:microsoft.com/office/officeart/2005/8/layout/vList2"/>
    <dgm:cxn modelId="{CE7CD2FC-1A06-453B-9E1D-503E7C68870A}" type="presParOf" srcId="{0E21772A-9098-46FF-AA29-C526C5CEC71E}" destId="{D8C5E02F-136B-479D-AA9D-61CEB6E176E6}" srcOrd="11" destOrd="0" presId="urn:microsoft.com/office/officeart/2005/8/layout/vList2"/>
    <dgm:cxn modelId="{CA14AA62-6549-49FB-B3DE-7F516ADD73C3}" type="presParOf" srcId="{0E21772A-9098-46FF-AA29-C526C5CEC71E}" destId="{C6FD0EDB-E163-44DE-8632-6D56A75B2596}" srcOrd="12" destOrd="0" presId="urn:microsoft.com/office/officeart/2005/8/layout/vList2"/>
    <dgm:cxn modelId="{C5C74D3C-7519-4BE2-8602-1135573519DD}" type="presParOf" srcId="{0E21772A-9098-46FF-AA29-C526C5CEC71E}" destId="{7C5649A1-083A-450A-809C-6CE99157915D}" srcOrd="13" destOrd="0" presId="urn:microsoft.com/office/officeart/2005/8/layout/vList2"/>
    <dgm:cxn modelId="{99C198D0-C431-42C0-9E09-9A828CA375F4}" type="presParOf" srcId="{0E21772A-9098-46FF-AA29-C526C5CEC71E}" destId="{1A0E03E4-1A76-4577-95E4-2EAED5F24C69}"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48452-A905-429E-AC80-1FB2915CD1CF}">
      <dsp:nvSpPr>
        <dsp:cNvPr id="0" name=""/>
        <dsp:cNvSpPr/>
      </dsp:nvSpPr>
      <dsp:spPr>
        <a:xfrm>
          <a:off x="0" y="65041"/>
          <a:ext cx="9692554"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a:latin typeface="Times New Roman" panose="02020603050405020304" pitchFamily="18" charset="0"/>
              <a:cs typeface="Times New Roman" panose="02020603050405020304" pitchFamily="18" charset="0"/>
            </a:rPr>
            <a:t>1. Giới thiệu </a:t>
          </a:r>
          <a:r>
            <a:rPr lang="en-US" sz="2400" kern="1200" smtClean="0">
              <a:latin typeface="Times New Roman" panose="02020603050405020304" pitchFamily="18" charset="0"/>
              <a:cs typeface="Times New Roman" panose="02020603050405020304" pitchFamily="18" charset="0"/>
            </a:rPr>
            <a:t>robot ASIMO</a:t>
          </a:r>
          <a:endParaRPr lang="en-US" sz="2400" kern="1200">
            <a:latin typeface="Times New Roman" panose="02020603050405020304" pitchFamily="18" charset="0"/>
            <a:cs typeface="Times New Roman" panose="02020603050405020304" pitchFamily="18" charset="0"/>
          </a:endParaRPr>
        </a:p>
      </dsp:txBody>
      <dsp:txXfrm>
        <a:off x="27415" y="92456"/>
        <a:ext cx="9637724" cy="506769"/>
      </dsp:txXfrm>
    </dsp:sp>
    <dsp:sp modelId="{F88932E3-A769-4595-986B-3AD8B28E8625}">
      <dsp:nvSpPr>
        <dsp:cNvPr id="0" name=""/>
        <dsp:cNvSpPr/>
      </dsp:nvSpPr>
      <dsp:spPr>
        <a:xfrm>
          <a:off x="0" y="695761"/>
          <a:ext cx="9692554"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New Roman" panose="02020603050405020304" pitchFamily="18" charset="0"/>
              <a:cs typeface="Times New Roman" panose="02020603050405020304" pitchFamily="18" charset="0"/>
            </a:rPr>
            <a:t>2. Mô phỏng kết cấu robot ASIMO</a:t>
          </a:r>
          <a:endParaRPr lang="en-US" sz="2400" kern="1200">
            <a:latin typeface="Times New Roman" panose="02020603050405020304" pitchFamily="18" charset="0"/>
            <a:cs typeface="Times New Roman" panose="02020603050405020304" pitchFamily="18" charset="0"/>
          </a:endParaRPr>
        </a:p>
      </dsp:txBody>
      <dsp:txXfrm>
        <a:off x="27415" y="723176"/>
        <a:ext cx="9637724" cy="506769"/>
      </dsp:txXfrm>
    </dsp:sp>
    <dsp:sp modelId="{9B841843-27A6-4FEA-8A74-8E8FFFB6659E}">
      <dsp:nvSpPr>
        <dsp:cNvPr id="0" name=""/>
        <dsp:cNvSpPr/>
      </dsp:nvSpPr>
      <dsp:spPr>
        <a:xfrm>
          <a:off x="0" y="1289536"/>
          <a:ext cx="9692554"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New Roman" panose="02020603050405020304" pitchFamily="18" charset="0"/>
              <a:cs typeface="Times New Roman" panose="02020603050405020304" pitchFamily="18" charset="0"/>
            </a:rPr>
            <a:t>3. Động học thuận robot ASIMO</a:t>
          </a:r>
          <a:endParaRPr lang="en-US" sz="2400" kern="1200">
            <a:latin typeface="Times New Roman" panose="02020603050405020304" pitchFamily="18" charset="0"/>
            <a:cs typeface="Times New Roman" panose="02020603050405020304" pitchFamily="18" charset="0"/>
          </a:endParaRPr>
        </a:p>
      </dsp:txBody>
      <dsp:txXfrm>
        <a:off x="27415" y="1316951"/>
        <a:ext cx="9637724" cy="506769"/>
      </dsp:txXfrm>
    </dsp:sp>
    <dsp:sp modelId="{4BEF8545-6FC1-48AE-AF94-E54C566E4D56}">
      <dsp:nvSpPr>
        <dsp:cNvPr id="0" name=""/>
        <dsp:cNvSpPr/>
      </dsp:nvSpPr>
      <dsp:spPr>
        <a:xfrm>
          <a:off x="0" y="1957201"/>
          <a:ext cx="9692554"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New Roman" panose="02020603050405020304" pitchFamily="18" charset="0"/>
              <a:cs typeface="Times New Roman" panose="02020603050405020304" pitchFamily="18" charset="0"/>
            </a:rPr>
            <a:t>4. Động học ngược robot ASIMO</a:t>
          </a:r>
          <a:endParaRPr lang="en-US" sz="2400" kern="1200">
            <a:latin typeface="Times New Roman" panose="02020603050405020304" pitchFamily="18" charset="0"/>
            <a:cs typeface="Times New Roman" panose="02020603050405020304" pitchFamily="18" charset="0"/>
          </a:endParaRPr>
        </a:p>
      </dsp:txBody>
      <dsp:txXfrm>
        <a:off x="27415" y="1984616"/>
        <a:ext cx="9637724" cy="506769"/>
      </dsp:txXfrm>
    </dsp:sp>
    <dsp:sp modelId="{4907C52C-9C9E-4C6A-8D83-FD00A0707ACA}">
      <dsp:nvSpPr>
        <dsp:cNvPr id="0" name=""/>
        <dsp:cNvSpPr/>
      </dsp:nvSpPr>
      <dsp:spPr>
        <a:xfrm>
          <a:off x="0" y="2587921"/>
          <a:ext cx="9692554"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New Roman" panose="02020603050405020304" pitchFamily="18" charset="0"/>
              <a:cs typeface="Times New Roman" panose="02020603050405020304" pitchFamily="18" charset="0"/>
            </a:rPr>
            <a:t>5. ZMP robot ASIMO</a:t>
          </a:r>
          <a:endParaRPr lang="en-US" sz="2400" kern="1200">
            <a:latin typeface="Times New Roman" panose="02020603050405020304" pitchFamily="18" charset="0"/>
            <a:cs typeface="Times New Roman" panose="02020603050405020304" pitchFamily="18" charset="0"/>
          </a:endParaRPr>
        </a:p>
      </dsp:txBody>
      <dsp:txXfrm>
        <a:off x="27415" y="2615336"/>
        <a:ext cx="9637724" cy="506769"/>
      </dsp:txXfrm>
    </dsp:sp>
    <dsp:sp modelId="{116282D9-2DB0-4F8E-8694-5A0587AB7700}">
      <dsp:nvSpPr>
        <dsp:cNvPr id="0" name=""/>
        <dsp:cNvSpPr/>
      </dsp:nvSpPr>
      <dsp:spPr>
        <a:xfrm>
          <a:off x="0" y="3218641"/>
          <a:ext cx="9692554"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New Roman" panose="02020603050405020304" pitchFamily="18" charset="0"/>
              <a:cs typeface="Times New Roman" panose="02020603050405020304" pitchFamily="18" charset="0"/>
            </a:rPr>
            <a:t>6. Mô phỏng ROS robot ASIMO</a:t>
          </a:r>
          <a:endParaRPr lang="en-US" sz="2400" kern="1200">
            <a:latin typeface="Times New Roman" panose="02020603050405020304" pitchFamily="18" charset="0"/>
            <a:cs typeface="Times New Roman" panose="02020603050405020304" pitchFamily="18" charset="0"/>
          </a:endParaRPr>
        </a:p>
      </dsp:txBody>
      <dsp:txXfrm>
        <a:off x="27415" y="3246056"/>
        <a:ext cx="9637724" cy="506769"/>
      </dsp:txXfrm>
    </dsp:sp>
    <dsp:sp modelId="{C6FD0EDB-E163-44DE-8632-6D56A75B2596}">
      <dsp:nvSpPr>
        <dsp:cNvPr id="0" name=""/>
        <dsp:cNvSpPr/>
      </dsp:nvSpPr>
      <dsp:spPr>
        <a:xfrm>
          <a:off x="0" y="3849361"/>
          <a:ext cx="9692554"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New Roman" panose="02020603050405020304" pitchFamily="18" charset="0"/>
              <a:cs typeface="Times New Roman" panose="02020603050405020304" pitchFamily="18" charset="0"/>
            </a:rPr>
            <a:t>7. Mô phỏng robot NAO</a:t>
          </a:r>
          <a:endParaRPr lang="en-US" sz="2400" kern="1200">
            <a:latin typeface="Times New Roman" panose="02020603050405020304" pitchFamily="18" charset="0"/>
            <a:cs typeface="Times New Roman" panose="02020603050405020304" pitchFamily="18" charset="0"/>
          </a:endParaRPr>
        </a:p>
      </dsp:txBody>
      <dsp:txXfrm>
        <a:off x="27415" y="3876776"/>
        <a:ext cx="9637724" cy="506769"/>
      </dsp:txXfrm>
    </dsp:sp>
    <dsp:sp modelId="{1A0E03E4-1A76-4577-95E4-2EAED5F24C69}">
      <dsp:nvSpPr>
        <dsp:cNvPr id="0" name=""/>
        <dsp:cNvSpPr/>
      </dsp:nvSpPr>
      <dsp:spPr>
        <a:xfrm>
          <a:off x="0" y="4480081"/>
          <a:ext cx="9692554"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latin typeface="Times New Roman" panose="02020603050405020304" pitchFamily="18" charset="0"/>
              <a:cs typeface="Times New Roman" panose="02020603050405020304" pitchFamily="18" charset="0"/>
            </a:rPr>
            <a:t>8. Kết luận</a:t>
          </a:r>
          <a:endParaRPr lang="en-US" sz="2400" kern="1200">
            <a:latin typeface="Times New Roman" panose="02020603050405020304" pitchFamily="18" charset="0"/>
            <a:cs typeface="Times New Roman" panose="02020603050405020304" pitchFamily="18" charset="0"/>
          </a:endParaRPr>
        </a:p>
      </dsp:txBody>
      <dsp:txXfrm>
        <a:off x="27415" y="4507496"/>
        <a:ext cx="9637724" cy="5067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2/18/2022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8"/>
            <a:ext cx="27432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2/18/2022</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2/18/2022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2/18/2022</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6" y="1414465"/>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40" y="1032512"/>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2/18/2022</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2/18/2022</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Tree>
    <p:extLst>
      <p:ext uri="{BB962C8B-B14F-4D97-AF65-F5344CB8AC3E}">
        <p14:creationId xmlns:p14="http://schemas.microsoft.com/office/powerpoint/2010/main" val="4113439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2/18/2022</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7"/>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1"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7"/>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2/18/2022</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7"/>
            <a:ext cx="41148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9" y="2461848"/>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49" r:id="rId9"/>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1. Giới </a:t>
            </a:r>
            <a:r>
              <a:rPr lang="en-US" b="0" smtClean="0">
                <a:latin typeface="Times New Roman" panose="02020603050405020304" pitchFamily="18" charset="0"/>
                <a:cs typeface="Times New Roman" panose="02020603050405020304" pitchFamily="18" charset="0"/>
              </a:rPr>
              <a:t>thiệu </a:t>
            </a:r>
            <a:r>
              <a:rPr lang="en-US">
                <a:latin typeface="Times New Roman" panose="02020603050405020304" pitchFamily="18" charset="0"/>
                <a:cs typeface="Times New Roman" panose="02020603050405020304" pitchFamily="18" charset="0"/>
              </a:rPr>
              <a:t>robot ASIMO</a:t>
            </a:r>
          </a:p>
          <a:p>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sp>
        <p:nvSpPr>
          <p:cNvPr id="5" name="TextBox 4"/>
          <p:cNvSpPr txBox="1"/>
          <p:nvPr/>
        </p:nvSpPr>
        <p:spPr>
          <a:xfrm>
            <a:off x="256032" y="1087199"/>
            <a:ext cx="3172968" cy="461665"/>
          </a:xfrm>
          <a:prstGeom prst="rect">
            <a:avLst/>
          </a:prstGeom>
          <a:noFill/>
        </p:spPr>
        <p:txBody>
          <a:bodyPr wrap="square" rtlCol="0">
            <a:spAutoFit/>
          </a:bodyPr>
          <a:lstStyle/>
          <a:p>
            <a:pPr marL="342900" indent="-342900">
              <a:buFont typeface="Wingdings" panose="05000000000000000000" pitchFamily="2" charset="2"/>
              <a:buChar char="Ø"/>
            </a:pPr>
            <a:r>
              <a:rPr lang="en-GB" sz="2400" smtClean="0">
                <a:latin typeface="Times New Roman" panose="02020603050405020304" pitchFamily="18" charset="0"/>
                <a:cs typeface="Times New Roman" panose="02020603050405020304" pitchFamily="18" charset="0"/>
              </a:rPr>
              <a:t>Ứng dụng  </a:t>
            </a:r>
            <a:endParaRPr lang="en-US" sz="2400">
              <a:latin typeface="Times New Roman" panose="02020603050405020304" pitchFamily="18" charset="0"/>
              <a:cs typeface="Times New Roman" panose="02020603050405020304" pitchFamily="18" charset="0"/>
            </a:endParaRPr>
          </a:p>
        </p:txBody>
      </p:sp>
      <p:sp>
        <p:nvSpPr>
          <p:cNvPr id="7" name="TextBox 6"/>
          <p:cNvSpPr txBox="1"/>
          <p:nvPr/>
        </p:nvSpPr>
        <p:spPr>
          <a:xfrm>
            <a:off x="633548" y="4365014"/>
            <a:ext cx="10924904" cy="1323439"/>
          </a:xfrm>
          <a:prstGeom prst="rect">
            <a:avLst/>
          </a:prstGeom>
          <a:noFill/>
        </p:spPr>
        <p:txBody>
          <a:bodyPr wrap="square" rtlCol="0">
            <a:spAutoFit/>
          </a:bodyPr>
          <a:lstStyle/>
          <a:p>
            <a:pPr marL="342900" indent="-342900" algn="just">
              <a:buFont typeface="Wingdings" panose="05000000000000000000" pitchFamily="2" charset="2"/>
              <a:buChar char="§"/>
            </a:pPr>
            <a:r>
              <a:rPr lang="en-US" sz="2000" err="1">
                <a:latin typeface="Times New Roman" panose="02020603050405020304" pitchFamily="18" charset="0"/>
                <a:cs typeface="Times New Roman" panose="02020603050405020304" pitchFamily="18" charset="0"/>
              </a:rPr>
              <a:t>Kết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nối</a:t>
            </a:r>
            <a:r>
              <a:rPr lang="en-US" sz="2000">
                <a:latin typeface="Times New Roman" panose="02020603050405020304" pitchFamily="18" charset="0"/>
                <a:cs typeface="Times New Roman" panose="02020603050405020304" pitchFamily="18" charset="0"/>
              </a:rPr>
              <a:t> :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kết</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nối</a:t>
            </a:r>
            <a:r>
              <a:rPr lang="en-US" sz="2000">
                <a:latin typeface="Times New Roman" panose="02020603050405020304" pitchFamily="18" charset="0"/>
                <a:cs typeface="Times New Roman" panose="02020603050405020304" pitchFamily="18" charset="0"/>
              </a:rPr>
              <a:t> Internet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do </a:t>
            </a:r>
            <a:r>
              <a:rPr lang="en-US" sz="2000" err="1">
                <a:latin typeface="Times New Roman" panose="02020603050405020304" pitchFamily="18" charset="0"/>
                <a:cs typeface="Times New Roman" panose="02020603050405020304" pitchFamily="18" charset="0"/>
              </a:rPr>
              <a:t>đó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truy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cập</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thông</a:t>
            </a:r>
            <a:r>
              <a:rPr lang="en-US" sz="2000">
                <a:latin typeface="Times New Roman" panose="02020603050405020304" pitchFamily="18" charset="0"/>
                <a:cs typeface="Times New Roman" panose="02020603050405020304" pitchFamily="18" charset="0"/>
              </a:rPr>
              <a:t> tin </a:t>
            </a:r>
            <a:r>
              <a:rPr lang="en-US" sz="2000" err="1">
                <a:latin typeface="Times New Roman" panose="02020603050405020304" pitchFamily="18" charset="0"/>
                <a:cs typeface="Times New Roman" panose="02020603050405020304" pitchFamily="18" charset="0"/>
              </a:rPr>
              <a:t>mới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nhất</a:t>
            </a:r>
            <a:r>
              <a:rPr lang="en-US" sz="200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
            </a:pPr>
            <a:r>
              <a:rPr lang="en-US" sz="2000" err="1">
                <a:latin typeface="Times New Roman" panose="02020603050405020304" pitchFamily="18" charset="0"/>
                <a:cs typeface="Times New Roman" panose="02020603050405020304" pitchFamily="18" charset="0"/>
              </a:rPr>
              <a:t>Hoàn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thành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nhiệm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vụ</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lễ</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tân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hoặc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hướng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dẫn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thông</a:t>
            </a:r>
            <a:r>
              <a:rPr lang="en-US" sz="2000">
                <a:latin typeface="Times New Roman" panose="02020603050405020304" pitchFamily="18" charset="0"/>
                <a:cs typeface="Times New Roman" panose="02020603050405020304" pitchFamily="18" charset="0"/>
              </a:rPr>
              <a:t> tin.</a:t>
            </a:r>
          </a:p>
          <a:p>
            <a:pPr marL="342900" indent="-342900" algn="just">
              <a:buFont typeface="Wingdings" panose="05000000000000000000" pitchFamily="2" charset="2"/>
              <a:buChar char="§"/>
            </a:pP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nắm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tay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ai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di </a:t>
            </a:r>
            <a:r>
              <a:rPr lang="en-US" sz="2000" err="1">
                <a:latin typeface="Times New Roman" panose="02020603050405020304" pitchFamily="18" charset="0"/>
                <a:cs typeface="Times New Roman" panose="02020603050405020304" pitchFamily="18" charset="0"/>
              </a:rPr>
              <a:t>chuyển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đồng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bộ</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với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họ</a:t>
            </a:r>
            <a:r>
              <a:rPr lang="en-US" sz="200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
            </a:pPr>
            <a:r>
              <a:rPr lang="en-US" sz="2000" err="1">
                <a:latin typeface="Times New Roman" panose="02020603050405020304" pitchFamily="18" charset="0"/>
                <a:cs typeface="Times New Roman" panose="02020603050405020304" pitchFamily="18" charset="0"/>
              </a:rPr>
              <a:t>Khả</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năng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điều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động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điều</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chỉnh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quỹ</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đạo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xe</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đẩy</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có</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khối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lượng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đến</a:t>
            </a:r>
            <a:r>
              <a:rPr lang="en-US" sz="2000">
                <a:latin typeface="Times New Roman" panose="02020603050405020304" pitchFamily="18" charset="0"/>
                <a:cs typeface="Times New Roman" panose="02020603050405020304" pitchFamily="18" charset="0"/>
              </a:rPr>
              <a:t> 10  kg . </a:t>
            </a:r>
          </a:p>
        </p:txBody>
      </p:sp>
      <p:pic>
        <p:nvPicPr>
          <p:cNvPr id="8" name="Picture 2" descr="ASIMO, el revolucionario robot de Honda | GQ México y Latinoamér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394" y="1712247"/>
            <a:ext cx="3205041" cy="21349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obot Asimo càng giống người hơn - Tuổi Trẻ On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499" y="1712246"/>
            <a:ext cx="3447179" cy="21349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9377391" y="1712247"/>
            <a:ext cx="2301439" cy="2652767"/>
          </a:xfrm>
          <a:prstGeom prst="rect">
            <a:avLst/>
          </a:prstGeom>
        </p:spPr>
      </p:pic>
    </p:spTree>
    <p:extLst>
      <p:ext uri="{BB962C8B-B14F-4D97-AF65-F5344CB8AC3E}">
        <p14:creationId xmlns:p14="http://schemas.microsoft.com/office/powerpoint/2010/main" val="221591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2</a:t>
            </a:r>
            <a:r>
              <a:rPr lang="en-US" b="0" smtClean="0">
                <a:latin typeface="Times New Roman" panose="02020603050405020304" pitchFamily="18" charset="0"/>
                <a:cs typeface="Times New Roman" panose="02020603050405020304" pitchFamily="18" charset="0"/>
              </a:rPr>
              <a:t>. Mô phỏng kết cấu </a:t>
            </a:r>
            <a:r>
              <a:rPr lang="en-US" smtClean="0">
                <a:latin typeface="Times New Roman" panose="02020603050405020304" pitchFamily="18" charset="0"/>
                <a:cs typeface="Times New Roman" panose="02020603050405020304" pitchFamily="18" charset="0"/>
              </a:rPr>
              <a:t>robot </a:t>
            </a:r>
            <a:r>
              <a:rPr lang="en-US">
                <a:latin typeface="Times New Roman" panose="02020603050405020304" pitchFamily="18" charset="0"/>
                <a:cs typeface="Times New Roman" panose="02020603050405020304" pitchFamily="18" charset="0"/>
              </a:rPr>
              <a:t>ASIMO</a:t>
            </a:r>
          </a:p>
          <a:p>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F637005-CC89-4D7E-A4F4-7AC3779076E5}"/>
              </a:ext>
            </a:extLst>
          </p:cNvPr>
          <p:cNvSpPr txBox="1"/>
          <p:nvPr/>
        </p:nvSpPr>
        <p:spPr>
          <a:xfrm>
            <a:off x="439262" y="985455"/>
            <a:ext cx="3845913" cy="734688"/>
          </a:xfrm>
          <a:prstGeom prst="rect">
            <a:avLst/>
          </a:prstGeom>
          <a:noFill/>
        </p:spPr>
        <p:txBody>
          <a:bodyPr wrap="square" rtlCol="0">
            <a:spAutoFit/>
          </a:bodyPr>
          <a:lstStyle/>
          <a:p>
            <a:pPr marL="0" marR="0">
              <a:lnSpc>
                <a:spcPct val="107000"/>
              </a:lnSpc>
              <a:spcBef>
                <a:spcPts val="0"/>
              </a:spcBef>
              <a:spcAft>
                <a:spcPts val="800"/>
              </a:spcAft>
            </a:pPr>
            <a:r>
              <a:rPr lang="en-US" sz="2000">
                <a:latin typeface="Times New Roman" panose="02020603050405020304" pitchFamily="18" charset="0"/>
                <a:ea typeface="Calibri" panose="020F0502020204030204" pitchFamily="34" charset="0"/>
                <a:cs typeface="Times New Roman" panose="02020603050405020304" pitchFamily="18" charset="0"/>
              </a:rPr>
              <a:t>Có 2 c</a:t>
            </a:r>
            <a:r>
              <a:rPr lang="vi-VN" sz="2000">
                <a:latin typeface="Times New Roman" panose="02020603050405020304" pitchFamily="18" charset="0"/>
                <a:ea typeface="Calibri" panose="020F0502020204030204" pitchFamily="34" charset="0"/>
                <a:cs typeface="Times New Roman" panose="02020603050405020304" pitchFamily="18" charset="0"/>
              </a:rPr>
              <a:t>ách </a:t>
            </a:r>
            <a:r>
              <a:rPr lang="en-US" sz="2000">
                <a:latin typeface="Times New Roman" panose="02020603050405020304" pitchFamily="18" charset="0"/>
                <a:ea typeface="Calibri" panose="020F0502020204030204" pitchFamily="34" charset="0"/>
                <a:cs typeface="Times New Roman" panose="02020603050405020304" pitchFamily="18" charset="0"/>
              </a:rPr>
              <a:t>để </a:t>
            </a:r>
            <a:r>
              <a:rPr lang="vi-VN" sz="2000">
                <a:latin typeface="Times New Roman" panose="02020603050405020304" pitchFamily="18" charset="0"/>
                <a:ea typeface="Calibri" panose="020F0502020204030204" pitchFamily="34" charset="0"/>
                <a:cs typeface="Times New Roman" panose="02020603050405020304" pitchFamily="18" charset="0"/>
              </a:rPr>
              <a:t>thiết lập c</a:t>
            </a:r>
            <a:r>
              <a:rPr lang="vi-VN" sz="2000">
                <a:effectLst/>
                <a:latin typeface="Times New Roman" panose="02020603050405020304" pitchFamily="18" charset="0"/>
                <a:ea typeface="Calibri" panose="020F0502020204030204" pitchFamily="34" charset="0"/>
                <a:cs typeface="Times New Roman" panose="02020603050405020304" pitchFamily="18" charset="0"/>
              </a:rPr>
              <a:t>ấu trúc của robot </a:t>
            </a:r>
            <a:r>
              <a:rPr lang="en-US" sz="2000">
                <a:effectLst/>
                <a:latin typeface="Times New Roman" panose="02020603050405020304" pitchFamily="18" charset="0"/>
                <a:ea typeface="Calibri" panose="020F0502020204030204" pitchFamily="34" charset="0"/>
                <a:cs typeface="Times New Roman" panose="02020603050405020304" pitchFamily="18" charset="0"/>
              </a:rPr>
              <a:t>như sau</a:t>
            </a:r>
            <a:r>
              <a:rPr lang="vi-VN" sz="20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82B2CC0D-7326-45C3-B903-9F7E3CEB4B47}"/>
              </a:ext>
            </a:extLst>
          </p:cNvPr>
          <p:cNvPicPr/>
          <p:nvPr/>
        </p:nvPicPr>
        <p:blipFill>
          <a:blip r:embed="rId2"/>
          <a:stretch>
            <a:fillRect/>
          </a:stretch>
        </p:blipFill>
        <p:spPr>
          <a:xfrm>
            <a:off x="838930" y="1994583"/>
            <a:ext cx="4745620" cy="3200132"/>
          </a:xfrm>
          <a:prstGeom prst="rect">
            <a:avLst/>
          </a:prstGeom>
        </p:spPr>
      </p:pic>
      <p:pic>
        <p:nvPicPr>
          <p:cNvPr id="8" name="Picture 7" descr="Text, whiteboard&#10;&#10;Description automatically generated">
            <a:extLst>
              <a:ext uri="{FF2B5EF4-FFF2-40B4-BE49-F238E27FC236}">
                <a16:creationId xmlns:a16="http://schemas.microsoft.com/office/drawing/2014/main" id="{EDFD6B95-34C7-49AC-B7A2-C1B6B093CEAB}"/>
              </a:ext>
            </a:extLst>
          </p:cNvPr>
          <p:cNvPicPr/>
          <p:nvPr/>
        </p:nvPicPr>
        <p:blipFill>
          <a:blip r:embed="rId3"/>
          <a:stretch>
            <a:fillRect/>
          </a:stretch>
        </p:blipFill>
        <p:spPr>
          <a:xfrm>
            <a:off x="6417930" y="1994583"/>
            <a:ext cx="5024582" cy="3200132"/>
          </a:xfrm>
          <a:prstGeom prst="rect">
            <a:avLst/>
          </a:prstGeom>
        </p:spPr>
      </p:pic>
      <p:sp>
        <p:nvSpPr>
          <p:cNvPr id="9" name="TextBox 8">
            <a:extLst>
              <a:ext uri="{FF2B5EF4-FFF2-40B4-BE49-F238E27FC236}">
                <a16:creationId xmlns:a16="http://schemas.microsoft.com/office/drawing/2014/main" id="{6EE0D86D-842F-4811-A208-CA506FCD2D92}"/>
              </a:ext>
            </a:extLst>
          </p:cNvPr>
          <p:cNvSpPr txBox="1"/>
          <p:nvPr/>
        </p:nvSpPr>
        <p:spPr>
          <a:xfrm>
            <a:off x="5956111" y="5641112"/>
            <a:ext cx="2323103" cy="405367"/>
          </a:xfrm>
          <a:prstGeom prst="rect">
            <a:avLst/>
          </a:prstGeom>
          <a:noFill/>
        </p:spPr>
        <p:txBody>
          <a:bodyPr wrap="square" rtlCol="0">
            <a:spAutoFit/>
          </a:bodyPr>
          <a:lstStyle/>
          <a:p>
            <a:pPr marL="0" marR="0">
              <a:lnSpc>
                <a:spcPct val="107000"/>
              </a:lnSpc>
              <a:spcBef>
                <a:spcPts val="0"/>
              </a:spcBef>
              <a:spcAft>
                <a:spcPts val="800"/>
              </a:spcAft>
            </a:pPr>
            <a:r>
              <a:rPr lang="en-US" sz="2000">
                <a:effectLst/>
                <a:latin typeface="Times New Roman" panose="02020603050405020304" pitchFamily="18" charset="0"/>
                <a:ea typeface="Calibri" panose="020F0502020204030204" pitchFamily="34" charset="0"/>
                <a:cs typeface="Times New Roman" panose="02020603050405020304" pitchFamily="18" charset="0"/>
              </a:rPr>
              <a:t>Chọn phương án 2</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Arrow: Right 3">
            <a:extLst>
              <a:ext uri="{FF2B5EF4-FFF2-40B4-BE49-F238E27FC236}">
                <a16:creationId xmlns:a16="http://schemas.microsoft.com/office/drawing/2014/main" id="{1CE98184-C8B7-4BF6-9F87-8014CED8B359}"/>
              </a:ext>
            </a:extLst>
          </p:cNvPr>
          <p:cNvSpPr/>
          <p:nvPr/>
        </p:nvSpPr>
        <p:spPr>
          <a:xfrm>
            <a:off x="4469263" y="5641112"/>
            <a:ext cx="1349646" cy="4525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66381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12</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2</a:t>
            </a:r>
            <a:r>
              <a:rPr lang="en-US" b="0" smtClean="0">
                <a:latin typeface="Times New Roman" panose="02020603050405020304" pitchFamily="18" charset="0"/>
                <a:cs typeface="Times New Roman" panose="02020603050405020304" pitchFamily="18" charset="0"/>
              </a:rPr>
              <a:t>. Mô phỏng kết cấu </a:t>
            </a:r>
            <a:r>
              <a:rPr lang="en-US" smtClean="0">
                <a:latin typeface="Times New Roman" panose="02020603050405020304" pitchFamily="18" charset="0"/>
                <a:cs typeface="Times New Roman" panose="02020603050405020304" pitchFamily="18" charset="0"/>
              </a:rPr>
              <a:t>robot </a:t>
            </a:r>
            <a:r>
              <a:rPr lang="en-US">
                <a:latin typeface="Times New Roman" panose="02020603050405020304" pitchFamily="18" charset="0"/>
                <a:cs typeface="Times New Roman" panose="02020603050405020304" pitchFamily="18" charset="0"/>
              </a:rPr>
              <a:t>ASIMO</a:t>
            </a:r>
          </a:p>
          <a:p>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12</a:t>
            </a:fld>
            <a:endParaRPr lang="en-US">
              <a:latin typeface="Times New Roman" panose="02020603050405020304" pitchFamily="18" charset="0"/>
              <a:cs typeface="Times New Roman" panose="02020603050405020304" pitchFamily="18" charset="0"/>
            </a:endParaRPr>
          </a:p>
        </p:txBody>
      </p:sp>
      <p:sp>
        <p:nvSpPr>
          <p:cNvPr id="13" name="Arrow: Right 4">
            <a:extLst>
              <a:ext uri="{FF2B5EF4-FFF2-40B4-BE49-F238E27FC236}">
                <a16:creationId xmlns:a16="http://schemas.microsoft.com/office/drawing/2014/main" id="{6D7AD876-E61D-4E83-AFE5-98AC0A577D99}"/>
              </a:ext>
            </a:extLst>
          </p:cNvPr>
          <p:cNvSpPr/>
          <p:nvPr/>
        </p:nvSpPr>
        <p:spPr>
          <a:xfrm>
            <a:off x="328501" y="2913496"/>
            <a:ext cx="1805710" cy="928832"/>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Sơ đồ cây</a:t>
            </a:r>
          </a:p>
        </p:txBody>
      </p:sp>
      <p:pic>
        <p:nvPicPr>
          <p:cNvPr id="14" name="Picture 13" descr="A picture containing calendar&#10;&#10;Description automatically generated">
            <a:extLst>
              <a:ext uri="{FF2B5EF4-FFF2-40B4-BE49-F238E27FC236}">
                <a16:creationId xmlns:a16="http://schemas.microsoft.com/office/drawing/2014/main" id="{672CE756-466D-45E0-ABD4-4061083D0766}"/>
              </a:ext>
            </a:extLst>
          </p:cNvPr>
          <p:cNvPicPr>
            <a:picLocks noChangeAspect="1"/>
          </p:cNvPicPr>
          <p:nvPr/>
        </p:nvPicPr>
        <p:blipFill>
          <a:blip r:embed="rId2"/>
          <a:stretch>
            <a:fillRect/>
          </a:stretch>
        </p:blipFill>
        <p:spPr>
          <a:xfrm>
            <a:off x="2141873" y="1167272"/>
            <a:ext cx="8110491" cy="4937963"/>
          </a:xfrm>
          <a:prstGeom prst="rect">
            <a:avLst/>
          </a:prstGeom>
        </p:spPr>
      </p:pic>
    </p:spTree>
    <p:extLst>
      <p:ext uri="{BB962C8B-B14F-4D97-AF65-F5344CB8AC3E}">
        <p14:creationId xmlns:p14="http://schemas.microsoft.com/office/powerpoint/2010/main" val="39931099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13</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2</a:t>
            </a:r>
            <a:r>
              <a:rPr lang="en-US" b="0" smtClean="0">
                <a:latin typeface="Times New Roman" panose="02020603050405020304" pitchFamily="18" charset="0"/>
                <a:cs typeface="Times New Roman" panose="02020603050405020304" pitchFamily="18" charset="0"/>
              </a:rPr>
              <a:t>. Mô phỏng kết cấu </a:t>
            </a:r>
            <a:r>
              <a:rPr lang="en-US">
                <a:latin typeface="Times New Roman" panose="02020603050405020304" pitchFamily="18" charset="0"/>
                <a:cs typeface="Times New Roman" panose="02020603050405020304" pitchFamily="18" charset="0"/>
              </a:rPr>
              <a:t>robot ASIMO</a:t>
            </a:r>
          </a:p>
          <a:p>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13</a:t>
            </a:fld>
            <a:endParaRPr lang="en-US">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8451272" y="1314838"/>
            <a:ext cx="2979134" cy="4751774"/>
          </a:xfrm>
          <a:prstGeom prst="rect">
            <a:avLst/>
          </a:prstGeom>
        </p:spPr>
      </p:pic>
      <p:pic>
        <p:nvPicPr>
          <p:cNvPr id="2" name="Picture 1"/>
          <p:cNvPicPr>
            <a:picLocks noChangeAspect="1"/>
          </p:cNvPicPr>
          <p:nvPr/>
        </p:nvPicPr>
        <p:blipFill>
          <a:blip r:embed="rId3"/>
          <a:stretch>
            <a:fillRect/>
          </a:stretch>
        </p:blipFill>
        <p:spPr>
          <a:xfrm>
            <a:off x="471054" y="1314838"/>
            <a:ext cx="7980219" cy="4751774"/>
          </a:xfrm>
          <a:prstGeom prst="rect">
            <a:avLst/>
          </a:prstGeom>
        </p:spPr>
      </p:pic>
      <p:sp>
        <p:nvSpPr>
          <p:cNvPr id="3" name="TextBox 2"/>
          <p:cNvSpPr txBox="1"/>
          <p:nvPr/>
        </p:nvSpPr>
        <p:spPr>
          <a:xfrm>
            <a:off x="471054" y="858982"/>
            <a:ext cx="7115274" cy="400110"/>
          </a:xfrm>
          <a:prstGeom prst="rect">
            <a:avLst/>
          </a:prstGeom>
          <a:noFill/>
        </p:spPr>
        <p:txBody>
          <a:bodyPr wrap="square" rtlCol="0">
            <a:spAutoFit/>
          </a:bodyPr>
          <a:lstStyle/>
          <a:p>
            <a:r>
              <a:rPr lang="en-GB" sz="2000" smtClean="0">
                <a:latin typeface="Times New Roman" panose="02020603050405020304" pitchFamily="18" charset="0"/>
                <a:cs typeface="Times New Roman" panose="02020603050405020304" pitchFamily="18" charset="0"/>
              </a:rPr>
              <a:t>Xây dựng cấu trúc dữ liệu cho robot trên matlab</a:t>
            </a:r>
            <a:endParaRPr lang="en-GB"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3997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14</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2</a:t>
            </a:r>
            <a:r>
              <a:rPr lang="en-US" b="0" smtClean="0">
                <a:latin typeface="Times New Roman" panose="02020603050405020304" pitchFamily="18" charset="0"/>
                <a:cs typeface="Times New Roman" panose="02020603050405020304" pitchFamily="18" charset="0"/>
              </a:rPr>
              <a:t>. Mô phỏng kết cấu </a:t>
            </a:r>
            <a:r>
              <a:rPr lang="en-US">
                <a:latin typeface="Times New Roman" panose="02020603050405020304" pitchFamily="18" charset="0"/>
                <a:cs typeface="Times New Roman" panose="02020603050405020304" pitchFamily="18" charset="0"/>
              </a:rPr>
              <a:t>robot ASIMO</a:t>
            </a:r>
          </a:p>
          <a:p>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14</a:t>
            </a:fld>
            <a:endParaRPr lang="en-US">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1521AB8-D8DB-462B-B300-A54825DDF88D}"/>
              </a:ext>
            </a:extLst>
          </p:cNvPr>
          <p:cNvPicPr>
            <a:picLocks noChangeAspect="1"/>
          </p:cNvPicPr>
          <p:nvPr/>
        </p:nvPicPr>
        <p:blipFill>
          <a:blip r:embed="rId2"/>
          <a:stretch>
            <a:fillRect/>
          </a:stretch>
        </p:blipFill>
        <p:spPr>
          <a:xfrm>
            <a:off x="1533236" y="1111637"/>
            <a:ext cx="3546764" cy="4651853"/>
          </a:xfrm>
          <a:prstGeom prst="rect">
            <a:avLst/>
          </a:prstGeom>
        </p:spPr>
      </p:pic>
      <p:pic>
        <p:nvPicPr>
          <p:cNvPr id="2" name="Picture 1"/>
          <p:cNvPicPr>
            <a:picLocks noChangeAspect="1"/>
          </p:cNvPicPr>
          <p:nvPr/>
        </p:nvPicPr>
        <p:blipFill>
          <a:blip r:embed="rId3"/>
          <a:stretch>
            <a:fillRect/>
          </a:stretch>
        </p:blipFill>
        <p:spPr>
          <a:xfrm>
            <a:off x="6670850" y="1111636"/>
            <a:ext cx="3801142" cy="4651853"/>
          </a:xfrm>
          <a:prstGeom prst="rect">
            <a:avLst/>
          </a:prstGeom>
        </p:spPr>
      </p:pic>
      <p:sp>
        <p:nvSpPr>
          <p:cNvPr id="15" name="TextBox 14">
            <a:extLst>
              <a:ext uri="{FF2B5EF4-FFF2-40B4-BE49-F238E27FC236}">
                <a16:creationId xmlns:a16="http://schemas.microsoft.com/office/drawing/2014/main" id="{631F95A4-6B76-49ED-9B8B-A832CFC0DE38}"/>
              </a:ext>
            </a:extLst>
          </p:cNvPr>
          <p:cNvSpPr txBox="1"/>
          <p:nvPr/>
        </p:nvSpPr>
        <p:spPr>
          <a:xfrm>
            <a:off x="8116606" y="5816687"/>
            <a:ext cx="909630" cy="368755"/>
          </a:xfrm>
          <a:prstGeom prst="rect">
            <a:avLst/>
          </a:prstGeom>
          <a:noFill/>
        </p:spPr>
        <p:txBody>
          <a:bodyPr wrap="square" rtlCol="0">
            <a:spAutoFit/>
          </a:bodyPr>
          <a:lstStyle/>
          <a:p>
            <a:pPr marL="0" marR="0">
              <a:lnSpc>
                <a:spcPct val="107000"/>
              </a:lnSpc>
              <a:spcBef>
                <a:spcPts val="0"/>
              </a:spcBef>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Kết quả</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10407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15</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3</a:t>
            </a:r>
            <a:r>
              <a:rPr lang="en-US" b="0" smtClean="0">
                <a:latin typeface="Times New Roman" panose="02020603050405020304" pitchFamily="18" charset="0"/>
                <a:cs typeface="Times New Roman" panose="02020603050405020304" pitchFamily="18" charset="0"/>
              </a:rPr>
              <a:t>. Động học thuận </a:t>
            </a:r>
            <a:r>
              <a:rPr lang="en-US">
                <a:latin typeface="Times New Roman" panose="02020603050405020304" pitchFamily="18" charset="0"/>
                <a:cs typeface="Times New Roman" panose="02020603050405020304" pitchFamily="18" charset="0"/>
              </a:rPr>
              <a:t>robot ASIMO</a:t>
            </a:r>
          </a:p>
          <a:p>
            <a:r>
              <a:rPr lang="en-US" b="0" smtClean="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15</a:t>
            </a:fld>
            <a:endParaRPr lang="en-US">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926172" y="1419314"/>
            <a:ext cx="5425910" cy="4016088"/>
          </a:xfrm>
          <a:prstGeom prst="rect">
            <a:avLst/>
          </a:prstGeom>
        </p:spPr>
      </p:pic>
      <p:pic>
        <p:nvPicPr>
          <p:cNvPr id="4" name="Picture 3"/>
          <p:cNvPicPr>
            <a:picLocks noChangeAspect="1"/>
          </p:cNvPicPr>
          <p:nvPr/>
        </p:nvPicPr>
        <p:blipFill>
          <a:blip r:embed="rId3"/>
          <a:stretch>
            <a:fillRect/>
          </a:stretch>
        </p:blipFill>
        <p:spPr>
          <a:xfrm>
            <a:off x="6873658" y="1419315"/>
            <a:ext cx="4565706" cy="4016088"/>
          </a:xfrm>
          <a:prstGeom prst="rect">
            <a:avLst/>
          </a:prstGeom>
        </p:spPr>
      </p:pic>
      <p:sp>
        <p:nvSpPr>
          <p:cNvPr id="5" name="TextBox 4"/>
          <p:cNvSpPr txBox="1"/>
          <p:nvPr/>
        </p:nvSpPr>
        <p:spPr>
          <a:xfrm>
            <a:off x="8288293" y="1019204"/>
            <a:ext cx="1736436" cy="400110"/>
          </a:xfrm>
          <a:prstGeom prst="rect">
            <a:avLst/>
          </a:prstGeom>
          <a:noFill/>
        </p:spPr>
        <p:txBody>
          <a:bodyPr wrap="square" rtlCol="0">
            <a:spAutoFit/>
          </a:bodyPr>
          <a:lstStyle/>
          <a:p>
            <a:r>
              <a:rPr lang="en-GB" sz="2000" smtClean="0">
                <a:latin typeface="Times New Roman" panose="02020603050405020304" pitchFamily="18" charset="0"/>
                <a:cs typeface="Times New Roman" panose="02020603050405020304" pitchFamily="18" charset="0"/>
              </a:rPr>
              <a:t>Code ramdom</a:t>
            </a:r>
            <a:endParaRPr lang="en-GB"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64692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16</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3</a:t>
            </a:r>
            <a:r>
              <a:rPr lang="en-US" b="0" smtClean="0">
                <a:latin typeface="Times New Roman" panose="02020603050405020304" pitchFamily="18" charset="0"/>
                <a:cs typeface="Times New Roman" panose="02020603050405020304" pitchFamily="18" charset="0"/>
              </a:rPr>
              <a:t>. Động học thuận </a:t>
            </a:r>
            <a:r>
              <a:rPr lang="en-US">
                <a:latin typeface="Times New Roman" panose="02020603050405020304" pitchFamily="18" charset="0"/>
                <a:cs typeface="Times New Roman" panose="02020603050405020304" pitchFamily="18" charset="0"/>
              </a:rPr>
              <a:t>robot ASIMO</a:t>
            </a:r>
          </a:p>
          <a:p>
            <a:r>
              <a:rPr lang="en-US" b="0" smtClean="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16</a:t>
            </a:fld>
            <a:endParaRPr lang="en-US">
              <a:latin typeface="Times New Roman" panose="02020603050405020304" pitchFamily="18" charset="0"/>
              <a:cs typeface="Times New Roman" panose="02020603050405020304" pitchFamily="18" charset="0"/>
            </a:endParaRPr>
          </a:p>
        </p:txBody>
      </p:sp>
      <p:sp>
        <p:nvSpPr>
          <p:cNvPr id="4" name="TextBox 3"/>
          <p:cNvSpPr txBox="1"/>
          <p:nvPr/>
        </p:nvSpPr>
        <p:spPr>
          <a:xfrm>
            <a:off x="600364" y="969818"/>
            <a:ext cx="3232727" cy="400110"/>
          </a:xfrm>
          <a:prstGeom prst="rect">
            <a:avLst/>
          </a:prstGeom>
          <a:noFill/>
        </p:spPr>
        <p:txBody>
          <a:bodyPr wrap="square" rtlCol="0">
            <a:spAutoFit/>
          </a:bodyPr>
          <a:lstStyle/>
          <a:p>
            <a:r>
              <a:rPr lang="en-GB" sz="2000" smtClean="0">
                <a:latin typeface="Times New Roman" panose="02020603050405020304" pitchFamily="18" charset="0"/>
                <a:cs typeface="Times New Roman" panose="02020603050405020304" pitchFamily="18" charset="0"/>
              </a:rPr>
              <a:t>Các tư thế random</a:t>
            </a:r>
            <a:endParaRPr lang="en-GB" sz="200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15194" y="1791105"/>
            <a:ext cx="3417898" cy="3580401"/>
          </a:xfrm>
          <a:prstGeom prst="rect">
            <a:avLst/>
          </a:prstGeom>
        </p:spPr>
      </p:pic>
      <p:pic>
        <p:nvPicPr>
          <p:cNvPr id="7" name="Picture 6"/>
          <p:cNvPicPr>
            <a:picLocks noChangeAspect="1"/>
          </p:cNvPicPr>
          <p:nvPr/>
        </p:nvPicPr>
        <p:blipFill>
          <a:blip r:embed="rId3"/>
          <a:stretch>
            <a:fillRect/>
          </a:stretch>
        </p:blipFill>
        <p:spPr>
          <a:xfrm>
            <a:off x="8349672" y="1706623"/>
            <a:ext cx="3740729" cy="3664884"/>
          </a:xfrm>
          <a:prstGeom prst="rect">
            <a:avLst/>
          </a:prstGeom>
        </p:spPr>
      </p:pic>
      <p:pic>
        <p:nvPicPr>
          <p:cNvPr id="8" name="Picture 7"/>
          <p:cNvPicPr>
            <a:picLocks noChangeAspect="1"/>
          </p:cNvPicPr>
          <p:nvPr/>
        </p:nvPicPr>
        <p:blipFill>
          <a:blip r:embed="rId4"/>
          <a:stretch>
            <a:fillRect/>
          </a:stretch>
        </p:blipFill>
        <p:spPr>
          <a:xfrm>
            <a:off x="4269928" y="1791105"/>
            <a:ext cx="3652144" cy="3580401"/>
          </a:xfrm>
          <a:prstGeom prst="rect">
            <a:avLst/>
          </a:prstGeom>
        </p:spPr>
      </p:pic>
    </p:spTree>
    <p:extLst>
      <p:ext uri="{BB962C8B-B14F-4D97-AF65-F5344CB8AC3E}">
        <p14:creationId xmlns:p14="http://schemas.microsoft.com/office/powerpoint/2010/main" val="2531684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17</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3</a:t>
            </a:r>
            <a:r>
              <a:rPr lang="en-US" b="0" smtClean="0">
                <a:latin typeface="Times New Roman" panose="02020603050405020304" pitchFamily="18" charset="0"/>
                <a:cs typeface="Times New Roman" panose="02020603050405020304" pitchFamily="18" charset="0"/>
              </a:rPr>
              <a:t>. Động học thuận </a:t>
            </a:r>
            <a:r>
              <a:rPr lang="en-US">
                <a:latin typeface="Times New Roman" panose="02020603050405020304" pitchFamily="18" charset="0"/>
                <a:cs typeface="Times New Roman" panose="02020603050405020304" pitchFamily="18" charset="0"/>
              </a:rPr>
              <a:t>robot ASIMO</a:t>
            </a:r>
          </a:p>
          <a:p>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17</a:t>
            </a:fld>
            <a:endParaRPr lang="en-US">
              <a:latin typeface="Times New Roman" panose="02020603050405020304" pitchFamily="18" charset="0"/>
              <a:cs typeface="Times New Roman" panose="02020603050405020304" pitchFamily="18" charset="0"/>
            </a:endParaRPr>
          </a:p>
        </p:txBody>
      </p:sp>
      <p:sp>
        <p:nvSpPr>
          <p:cNvPr id="4" name="TextBox 3"/>
          <p:cNvSpPr txBox="1"/>
          <p:nvPr/>
        </p:nvSpPr>
        <p:spPr>
          <a:xfrm>
            <a:off x="600364" y="969818"/>
            <a:ext cx="3232727" cy="400110"/>
          </a:xfrm>
          <a:prstGeom prst="rect">
            <a:avLst/>
          </a:prstGeom>
          <a:noFill/>
        </p:spPr>
        <p:txBody>
          <a:bodyPr wrap="square" rtlCol="0">
            <a:spAutoFit/>
          </a:bodyPr>
          <a:lstStyle/>
          <a:p>
            <a:r>
              <a:rPr lang="en-GB" sz="2000" smtClean="0">
                <a:latin typeface="Times New Roman" panose="02020603050405020304" pitchFamily="18" charset="0"/>
                <a:cs typeface="Times New Roman" panose="02020603050405020304" pitchFamily="18" charset="0"/>
              </a:rPr>
              <a:t>Các tư thế tự tạo</a:t>
            </a:r>
            <a:endParaRPr lang="en-GB" sz="20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454044" y="1593579"/>
            <a:ext cx="3525366" cy="3627434"/>
          </a:xfrm>
          <a:prstGeom prst="rect">
            <a:avLst/>
          </a:prstGeom>
        </p:spPr>
      </p:pic>
      <p:pic>
        <p:nvPicPr>
          <p:cNvPr id="12" name="Picture 11"/>
          <p:cNvPicPr>
            <a:picLocks noChangeAspect="1"/>
          </p:cNvPicPr>
          <p:nvPr/>
        </p:nvPicPr>
        <p:blipFill>
          <a:blip r:embed="rId3"/>
          <a:stretch>
            <a:fillRect/>
          </a:stretch>
        </p:blipFill>
        <p:spPr>
          <a:xfrm>
            <a:off x="4498109" y="1601199"/>
            <a:ext cx="3602182" cy="3612193"/>
          </a:xfrm>
          <a:prstGeom prst="rect">
            <a:avLst/>
          </a:prstGeom>
        </p:spPr>
      </p:pic>
      <p:pic>
        <p:nvPicPr>
          <p:cNvPr id="13" name="Picture 12"/>
          <p:cNvPicPr>
            <a:picLocks noChangeAspect="1"/>
          </p:cNvPicPr>
          <p:nvPr/>
        </p:nvPicPr>
        <p:blipFill>
          <a:blip r:embed="rId4"/>
          <a:stretch>
            <a:fillRect/>
          </a:stretch>
        </p:blipFill>
        <p:spPr>
          <a:xfrm>
            <a:off x="8383742" y="1608820"/>
            <a:ext cx="3383573" cy="3612193"/>
          </a:xfrm>
          <a:prstGeom prst="rect">
            <a:avLst/>
          </a:prstGeom>
        </p:spPr>
      </p:pic>
    </p:spTree>
    <p:extLst>
      <p:ext uri="{BB962C8B-B14F-4D97-AF65-F5344CB8AC3E}">
        <p14:creationId xmlns:p14="http://schemas.microsoft.com/office/powerpoint/2010/main" val="32154328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18</a:t>
            </a:fld>
            <a:endParaRPr lang="en-US">
              <a:latin typeface="Times New Roman" panose="02020603050405020304" pitchFamily="18" charset="0"/>
              <a:cs typeface="Times New Roman" panose="02020603050405020304" pitchFamily="18" charset="0"/>
            </a:endParaRPr>
          </a:p>
        </p:txBody>
      </p:sp>
      <p:sp>
        <p:nvSpPr>
          <p:cNvPr id="9" name="Slide Number Placeholder 3">
            <a:extLst>
              <a:ext uri="{FF2B5EF4-FFF2-40B4-BE49-F238E27FC236}">
                <a16:creationId xmlns:a16="http://schemas.microsoft.com/office/drawing/2014/main" id="{973263E6-259B-43B7-AC31-C3F862D54B76}"/>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18</a:t>
            </a:fld>
            <a:endParaRPr lang="en-US">
              <a:latin typeface="Times New Roman" panose="02020603050405020304" pitchFamily="18" charset="0"/>
              <a:cs typeface="Times New Roman" panose="02020603050405020304" pitchFamily="18" charset="0"/>
            </a:endParaRPr>
          </a:p>
        </p:txBody>
      </p:sp>
      <p:sp>
        <p:nvSpPr>
          <p:cNvPr id="5" name="Hộp Văn bản 18">
            <a:extLst>
              <a:ext uri="{FF2B5EF4-FFF2-40B4-BE49-F238E27FC236}">
                <a16:creationId xmlns:a16="http://schemas.microsoft.com/office/drawing/2014/main" id="{2933F367-2EA7-47DC-895A-03A745012B0B}"/>
              </a:ext>
            </a:extLst>
          </p:cNvPr>
          <p:cNvSpPr txBox="1"/>
          <p:nvPr/>
        </p:nvSpPr>
        <p:spPr>
          <a:xfrm>
            <a:off x="507357" y="98531"/>
            <a:ext cx="6863261" cy="523220"/>
          </a:xfrm>
          <a:prstGeom prst="rect">
            <a:avLst/>
          </a:prstGeom>
          <a:noFill/>
        </p:spPr>
        <p:txBody>
          <a:bodyPr wrap="square" rtlCol="0">
            <a:spAutoFit/>
          </a:bodyPr>
          <a:lstStyle/>
          <a:p>
            <a:r>
              <a:rPr lang="en-US" sz="2800" smtClean="0">
                <a:solidFill>
                  <a:schemeClr val="bg1"/>
                </a:solidFill>
                <a:latin typeface="Times New Roman" panose="02020603050405020304" pitchFamily="18" charset="0"/>
                <a:cs typeface="Times New Roman" panose="02020603050405020304" pitchFamily="18" charset="0"/>
              </a:rPr>
              <a:t>4. Động học ngược robot ASIMO</a:t>
            </a:r>
            <a:endParaRPr lang="en-US" sz="2800">
              <a:solidFill>
                <a:schemeClr val="bg1"/>
              </a:solidFill>
              <a:latin typeface="Times New Roman" panose="02020603050405020304" pitchFamily="18" charset="0"/>
              <a:cs typeface="Times New Roman" panose="02020603050405020304" pitchFamily="18" charset="0"/>
            </a:endParaRPr>
          </a:p>
        </p:txBody>
      </p:sp>
      <p:sp>
        <p:nvSpPr>
          <p:cNvPr id="8" name="Hộp Văn bản 18">
            <a:extLst>
              <a:ext uri="{FF2B5EF4-FFF2-40B4-BE49-F238E27FC236}">
                <a16:creationId xmlns:a16="http://schemas.microsoft.com/office/drawing/2014/main" id="{2933F367-2EA7-47DC-895A-03A745012B0B}"/>
              </a:ext>
            </a:extLst>
          </p:cNvPr>
          <p:cNvSpPr txBox="1"/>
          <p:nvPr/>
        </p:nvSpPr>
        <p:spPr>
          <a:xfrm>
            <a:off x="433465" y="1054495"/>
            <a:ext cx="11466246" cy="4832092"/>
          </a:xfrm>
          <a:prstGeom prst="rect">
            <a:avLst/>
          </a:prstGeom>
          <a:noFill/>
        </p:spPr>
        <p:txBody>
          <a:bodyPr wrap="square" rtlCol="0">
            <a:spAutoFit/>
          </a:bodyPr>
          <a:lstStyle/>
          <a:p>
            <a:pPr marL="285750" indent="-285750">
              <a:buFont typeface="Arial" panose="020B0604020202020204" pitchFamily="34" charset="0"/>
              <a:buChar char="•"/>
            </a:pPr>
            <a:r>
              <a:rPr lang="en-US" sz="2000" smtClean="0">
                <a:latin typeface="Times New Roman" panose="02020603050405020304" pitchFamily="18" charset="0"/>
                <a:cs typeface="Times New Roman" panose="02020603050405020304" pitchFamily="18" charset="0"/>
              </a:rPr>
              <a:t>PHƯƠNG PHÁP HÌNH HỌC</a:t>
            </a:r>
            <a:endParaRPr lang="en-US" sz="20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p:txBody>
      </p:sp>
      <p:pic>
        <p:nvPicPr>
          <p:cNvPr id="11" name="Hình ảnh 3">
            <a:extLst>
              <a:ext uri="{FF2B5EF4-FFF2-40B4-BE49-F238E27FC236}">
                <a16:creationId xmlns:a16="http://schemas.microsoft.com/office/drawing/2014/main" id="{298C1D48-EBD4-4669-9F69-6A8CF115F3CC}"/>
              </a:ext>
            </a:extLst>
          </p:cNvPr>
          <p:cNvPicPr/>
          <p:nvPr/>
        </p:nvPicPr>
        <p:blipFill>
          <a:blip r:embed="rId2">
            <a:extLst>
              <a:ext uri="{28A0092B-C50C-407E-A947-70E740481C1C}">
                <a14:useLocalDpi xmlns:a14="http://schemas.microsoft.com/office/drawing/2010/main" val="0"/>
              </a:ext>
            </a:extLst>
          </a:blip>
          <a:stretch>
            <a:fillRect/>
          </a:stretch>
        </p:blipFill>
        <p:spPr>
          <a:xfrm>
            <a:off x="681930" y="1534534"/>
            <a:ext cx="6688688" cy="4247429"/>
          </a:xfrm>
          <a:prstGeom prst="rect">
            <a:avLst/>
          </a:prstGeom>
        </p:spPr>
      </p:pic>
      <p:sp>
        <p:nvSpPr>
          <p:cNvPr id="12" name="Rectangle 11"/>
          <p:cNvSpPr/>
          <p:nvPr/>
        </p:nvSpPr>
        <p:spPr>
          <a:xfrm>
            <a:off x="8375469" y="1503932"/>
            <a:ext cx="1954381" cy="461408"/>
          </a:xfrm>
          <a:prstGeom prst="rect">
            <a:avLst/>
          </a:prstGeom>
        </p:spPr>
        <p:txBody>
          <a:bodyPr wrap="none">
            <a:spAutoFit/>
          </a:bodyPr>
          <a:lstStyle/>
          <a:p>
            <a:pPr algn="just">
              <a:lnSpc>
                <a:spcPct val="150000"/>
              </a:lnSpc>
              <a:spcAft>
                <a:spcPts val="800"/>
              </a:spcAft>
              <a:tabLst>
                <a:tab pos="1699260" algn="l"/>
              </a:tabLst>
            </a:pPr>
            <a:r>
              <a:rPr lang="vi-VN">
                <a:latin typeface="Times New Roman" panose="02020603050405020304" pitchFamily="18" charset="0"/>
                <a:ea typeface="Calibri" panose="020F0502020204030204" pitchFamily="34" charset="0"/>
                <a:cs typeface="Times New Roman" panose="02020603050405020304" pitchFamily="18" charset="0"/>
              </a:rPr>
              <a:t>Thông số bài </a:t>
            </a:r>
            <a:r>
              <a:rPr lang="vi-VN" smtClean="0">
                <a:latin typeface="Times New Roman" panose="02020603050405020304" pitchFamily="18" charset="0"/>
                <a:ea typeface="Calibri" panose="020F0502020204030204" pitchFamily="34" charset="0"/>
                <a:cs typeface="Times New Roman" panose="02020603050405020304" pitchFamily="18" charset="0"/>
              </a:rPr>
              <a:t>ta </a:t>
            </a:r>
            <a:r>
              <a:rPr lang="vi-VN">
                <a:latin typeface="Times New Roman" panose="02020603050405020304" pitchFamily="18" charset="0"/>
                <a:ea typeface="Calibri" panose="020F0502020204030204" pitchFamily="34" charset="0"/>
                <a:cs typeface="Times New Roman" panose="02020603050405020304" pitchFamily="18" charset="0"/>
              </a:rPr>
              <a:t>có:</a:t>
            </a: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Picture 15"/>
          <p:cNvPicPr>
            <a:picLocks noChangeAspect="1"/>
          </p:cNvPicPr>
          <p:nvPr/>
        </p:nvPicPr>
        <p:blipFill rotWithShape="1">
          <a:blip r:embed="rId3"/>
          <a:srcRect l="4132" r="18099"/>
          <a:stretch/>
        </p:blipFill>
        <p:spPr>
          <a:xfrm>
            <a:off x="8375469" y="2244199"/>
            <a:ext cx="2955636" cy="1704975"/>
          </a:xfrm>
          <a:prstGeom prst="rect">
            <a:avLst/>
          </a:prstGeom>
        </p:spPr>
      </p:pic>
    </p:spTree>
    <p:extLst>
      <p:ext uri="{BB962C8B-B14F-4D97-AF65-F5344CB8AC3E}">
        <p14:creationId xmlns:p14="http://schemas.microsoft.com/office/powerpoint/2010/main" val="18753289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sp>
        <p:nvSpPr>
          <p:cNvPr id="9" name="Slide Number Placeholder 3">
            <a:extLst>
              <a:ext uri="{FF2B5EF4-FFF2-40B4-BE49-F238E27FC236}">
                <a16:creationId xmlns:a16="http://schemas.microsoft.com/office/drawing/2014/main" id="{973263E6-259B-43B7-AC31-C3F862D54B76}"/>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sp>
        <p:nvSpPr>
          <p:cNvPr id="5" name="Hộp Văn bản 18">
            <a:extLst>
              <a:ext uri="{FF2B5EF4-FFF2-40B4-BE49-F238E27FC236}">
                <a16:creationId xmlns:a16="http://schemas.microsoft.com/office/drawing/2014/main" id="{2933F367-2EA7-47DC-895A-03A745012B0B}"/>
              </a:ext>
            </a:extLst>
          </p:cNvPr>
          <p:cNvSpPr txBox="1"/>
          <p:nvPr/>
        </p:nvSpPr>
        <p:spPr>
          <a:xfrm>
            <a:off x="507357" y="98531"/>
            <a:ext cx="5431625" cy="523220"/>
          </a:xfrm>
          <a:prstGeom prst="rect">
            <a:avLst/>
          </a:prstGeom>
          <a:noFill/>
        </p:spPr>
        <p:txBody>
          <a:bodyPr wrap="square" rtlCol="0">
            <a:spAutoFit/>
          </a:bodyPr>
          <a:lstStyle/>
          <a:p>
            <a:r>
              <a:rPr lang="en-US" sz="2800">
                <a:solidFill>
                  <a:schemeClr val="bg1"/>
                </a:solidFill>
                <a:latin typeface="Times New Roman" panose="02020603050405020304" pitchFamily="18" charset="0"/>
                <a:cs typeface="Times New Roman" panose="02020603050405020304" pitchFamily="18" charset="0"/>
              </a:rPr>
              <a:t>4. Động học ngược robot ASIMO</a:t>
            </a:r>
          </a:p>
        </p:txBody>
      </p:sp>
      <p:sp>
        <p:nvSpPr>
          <p:cNvPr id="8" name="Hộp Văn bản 18">
            <a:extLst>
              <a:ext uri="{FF2B5EF4-FFF2-40B4-BE49-F238E27FC236}">
                <a16:creationId xmlns:a16="http://schemas.microsoft.com/office/drawing/2014/main" id="{2933F367-2EA7-47DC-895A-03A745012B0B}"/>
              </a:ext>
            </a:extLst>
          </p:cNvPr>
          <p:cNvSpPr txBox="1"/>
          <p:nvPr/>
        </p:nvSpPr>
        <p:spPr>
          <a:xfrm>
            <a:off x="433465" y="1054495"/>
            <a:ext cx="11466246" cy="5755422"/>
          </a:xfrm>
          <a:prstGeom prst="rect">
            <a:avLst/>
          </a:prstGeom>
          <a:noFill/>
        </p:spPr>
        <p:txBody>
          <a:bodyPr wrap="square" rtlCol="0">
            <a:spAutoFit/>
          </a:bodyPr>
          <a:lstStyle/>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CA3C4FD-1C43-412A-8F87-107783D3F906}"/>
              </a:ext>
            </a:extLst>
          </p:cNvPr>
          <p:cNvPicPr/>
          <p:nvPr/>
        </p:nvPicPr>
        <p:blipFill>
          <a:blip r:embed="rId2">
            <a:extLst>
              <a:ext uri="{28A0092B-C50C-407E-A947-70E740481C1C}">
                <a14:useLocalDpi xmlns:a14="http://schemas.microsoft.com/office/drawing/2010/main" val="0"/>
              </a:ext>
            </a:extLst>
          </a:blip>
          <a:stretch>
            <a:fillRect/>
          </a:stretch>
        </p:blipFill>
        <p:spPr>
          <a:xfrm>
            <a:off x="5558111" y="1936298"/>
            <a:ext cx="5220725" cy="4381375"/>
          </a:xfrm>
          <a:prstGeom prst="rect">
            <a:avLst/>
          </a:prstGeom>
        </p:spPr>
      </p:pic>
      <p:sp>
        <p:nvSpPr>
          <p:cNvPr id="14" name="Rectangle 13"/>
          <p:cNvSpPr/>
          <p:nvPr/>
        </p:nvSpPr>
        <p:spPr>
          <a:xfrm>
            <a:off x="433465" y="1097270"/>
            <a:ext cx="2925801" cy="748923"/>
          </a:xfrm>
          <a:prstGeom prst="rect">
            <a:avLst/>
          </a:prstGeom>
        </p:spPr>
        <p:txBody>
          <a:bodyPr wrap="none">
            <a:spAutoFit/>
          </a:bodyPr>
          <a:lstStyle/>
          <a:p>
            <a:pPr algn="just">
              <a:spcAft>
                <a:spcPts val="800"/>
              </a:spcAft>
              <a:tabLst>
                <a:tab pos="1699260" algn="l"/>
              </a:tabLst>
            </a:pPr>
            <a:r>
              <a:rPr lang="en-US" smtClean="0">
                <a:latin typeface="Times New Roman" panose="02020603050405020304" pitchFamily="18" charset="0"/>
                <a:ea typeface="Calibri" panose="020F0502020204030204" pitchFamily="34" charset="0"/>
                <a:cs typeface="Times New Roman" panose="02020603050405020304" pitchFamily="18" charset="0"/>
              </a:rPr>
              <a:t>Sau các bước tính toán ta thu </a:t>
            </a:r>
          </a:p>
          <a:p>
            <a:pPr algn="just">
              <a:spcAft>
                <a:spcPts val="800"/>
              </a:spcAft>
              <a:tabLst>
                <a:tab pos="1699260" algn="l"/>
              </a:tabLst>
            </a:pPr>
            <a:r>
              <a:rPr lang="en-US" smtClean="0">
                <a:latin typeface="Times New Roman" panose="02020603050405020304" pitchFamily="18" charset="0"/>
                <a:ea typeface="Calibri" panose="020F0502020204030204" pitchFamily="34" charset="0"/>
                <a:cs typeface="Times New Roman" panose="02020603050405020304" pitchFamily="18" charset="0"/>
              </a:rPr>
              <a:t>được kết quả</a:t>
            </a:r>
            <a:r>
              <a:rPr lang="vi-VN" smtClean="0">
                <a:latin typeface="Times New Roman" panose="02020603050405020304" pitchFamily="18" charset="0"/>
                <a:ea typeface="Calibri" panose="020F0502020204030204" pitchFamily="34" charset="0"/>
                <a:cs typeface="Times New Roman" panose="02020603050405020304" pitchFamily="18" charset="0"/>
              </a:rPr>
              <a:t>:</a:t>
            </a: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18" name="Rectangle 17"/>
          <p:cNvSpPr/>
          <p:nvPr/>
        </p:nvSpPr>
        <p:spPr>
          <a:xfrm>
            <a:off x="5558111" y="1199862"/>
            <a:ext cx="4427150" cy="646331"/>
          </a:xfrm>
          <a:prstGeom prst="rect">
            <a:avLst/>
          </a:prstGeom>
        </p:spPr>
        <p:txBody>
          <a:bodyPr wrap="square">
            <a:spAutoFit/>
          </a:bodyPr>
          <a:lstStyle/>
          <a:p>
            <a:r>
              <a:rPr lang="en-US">
                <a:latin typeface="Times New Roman" panose="02020603050405020304" pitchFamily="18" charset="0"/>
                <a:cs typeface="Times New Roman" panose="02020603050405020304" pitchFamily="18" charset="0"/>
              </a:rPr>
              <a:t>Chương trình matlab tính động học ngược dựa vào kết quả trên</a:t>
            </a:r>
            <a:r>
              <a:rPr lang="en-US" smtClean="0">
                <a:latin typeface="Times New Roman" panose="02020603050405020304" pitchFamily="18" charset="0"/>
                <a:cs typeface="Times New Roman" panose="02020603050405020304" pitchFamily="18" charset="0"/>
              </a:rPr>
              <a:t>:</a:t>
            </a:r>
          </a:p>
        </p:txBody>
      </p:sp>
      <p:pic>
        <p:nvPicPr>
          <p:cNvPr id="19" name="Picture 18"/>
          <p:cNvPicPr>
            <a:picLocks noChangeAspect="1"/>
          </p:cNvPicPr>
          <p:nvPr/>
        </p:nvPicPr>
        <p:blipFill rotWithShape="1">
          <a:blip r:embed="rId3"/>
          <a:srcRect r="10219" b="10687"/>
          <a:stretch/>
        </p:blipFill>
        <p:spPr>
          <a:xfrm>
            <a:off x="507357" y="1936297"/>
            <a:ext cx="3570114" cy="4021157"/>
          </a:xfrm>
          <a:prstGeom prst="rect">
            <a:avLst/>
          </a:prstGeom>
        </p:spPr>
      </p:pic>
    </p:spTree>
    <p:extLst>
      <p:ext uri="{BB962C8B-B14F-4D97-AF65-F5344CB8AC3E}">
        <p14:creationId xmlns:p14="http://schemas.microsoft.com/office/powerpoint/2010/main" val="2960614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Text&#10;&#10;Description automatically generated">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38" y="284379"/>
            <a:ext cx="3174367" cy="1153516"/>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2950224" y="2808661"/>
            <a:ext cx="7342483"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latin typeface="Times New Roman" panose="02020603050405020304" pitchFamily="18" charset="0"/>
                <a:cs typeface="Times New Roman" panose="02020603050405020304" pitchFamily="18" charset="0"/>
              </a:rPr>
              <a:t>HUMANOID ROBOT</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9" name="Slide Number Placeholder 3">
            <a:extLst>
              <a:ext uri="{FF2B5EF4-FFF2-40B4-BE49-F238E27FC236}">
                <a16:creationId xmlns:a16="http://schemas.microsoft.com/office/drawing/2014/main" id="{973263E6-259B-43B7-AC31-C3F862D54B76}"/>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pPr/>
              <a:t>20</a:t>
            </a:fld>
            <a:endParaRPr lang="en-US"/>
          </a:p>
        </p:txBody>
      </p:sp>
      <p:sp>
        <p:nvSpPr>
          <p:cNvPr id="5" name="Hộp Văn bản 18">
            <a:extLst>
              <a:ext uri="{FF2B5EF4-FFF2-40B4-BE49-F238E27FC236}">
                <a16:creationId xmlns:a16="http://schemas.microsoft.com/office/drawing/2014/main" id="{2933F367-2EA7-47DC-895A-03A745012B0B}"/>
              </a:ext>
            </a:extLst>
          </p:cNvPr>
          <p:cNvSpPr txBox="1"/>
          <p:nvPr/>
        </p:nvSpPr>
        <p:spPr>
          <a:xfrm>
            <a:off x="313393" y="89295"/>
            <a:ext cx="4563123" cy="461665"/>
          </a:xfrm>
          <a:prstGeom prst="rect">
            <a:avLst/>
          </a:prstGeom>
          <a:noFill/>
        </p:spPr>
        <p:txBody>
          <a:bodyPr wrap="square" rtlCol="0">
            <a:spAutoFit/>
          </a:bodyPr>
          <a:lstStyle/>
          <a:p>
            <a:r>
              <a:rPr lang="en-US" sz="2400">
                <a:solidFill>
                  <a:schemeClr val="bg1"/>
                </a:solidFill>
                <a:cs typeface="Times New Roman" panose="02020603050405020304" pitchFamily="18" charset="0"/>
              </a:rPr>
              <a:t>4. Động học ngược robot ASIMO</a:t>
            </a:r>
          </a:p>
        </p:txBody>
      </p:sp>
      <p:sp>
        <p:nvSpPr>
          <p:cNvPr id="8" name="Hộp Văn bản 18">
            <a:extLst>
              <a:ext uri="{FF2B5EF4-FFF2-40B4-BE49-F238E27FC236}">
                <a16:creationId xmlns:a16="http://schemas.microsoft.com/office/drawing/2014/main" id="{2933F367-2EA7-47DC-895A-03A745012B0B}"/>
              </a:ext>
            </a:extLst>
          </p:cNvPr>
          <p:cNvSpPr txBox="1"/>
          <p:nvPr/>
        </p:nvSpPr>
        <p:spPr>
          <a:xfrm>
            <a:off x="433465" y="1054495"/>
            <a:ext cx="11466246" cy="5355312"/>
          </a:xfrm>
          <a:prstGeom prst="rect">
            <a:avLst/>
          </a:prstGeom>
          <a:noFill/>
        </p:spPr>
        <p:txBody>
          <a:bodyPr wrap="square" rtlCol="0">
            <a:spAutoFit/>
          </a:bodyPr>
          <a:lstStyle/>
          <a:p>
            <a:pPr marL="285750" indent="-285750">
              <a:buFont typeface="Arial" panose="020B0604020202020204" pitchFamily="34" charset="0"/>
              <a:buChar char="•"/>
            </a:pPr>
            <a:r>
              <a:rPr lang="en-US" smtClean="0">
                <a:latin typeface="Times New Roman" panose="02020603050405020304" pitchFamily="18" charset="0"/>
                <a:cs typeface="Times New Roman" panose="02020603050405020304" pitchFamily="18" charset="0"/>
              </a:rPr>
              <a:t>PHƯƠNG PHÁP SỐ</a:t>
            </a:r>
            <a:endParaRPr lang="en-US">
              <a:latin typeface="Times New Roman" panose="02020603050405020304" pitchFamily="18" charset="0"/>
              <a:cs typeface="Times New Roman" panose="02020603050405020304" pitchFamily="18" charset="0"/>
            </a:endParaRPr>
          </a:p>
          <a:p>
            <a:pPr lvl="0"/>
            <a:r>
              <a:rPr lang="en-US" smtClean="0">
                <a:latin typeface="Times New Roman" panose="02020603050405020304" pitchFamily="18" charset="0"/>
                <a:cs typeface="Times New Roman" panose="02020603050405020304" pitchFamily="18" charset="0"/>
              </a:rPr>
              <a:t>- Phương pháp tiếp cận số đối với động học ngược</a:t>
            </a:r>
            <a:r>
              <a:rPr lang="vi-VN" smtClean="0">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Sử dụng động học thuận và điều chỉnh các góc khớp để thu hẹp sự khác biệt</a:t>
            </a:r>
            <a:r>
              <a:rPr lang="vi-VN" smtClean="0">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a:p>
            <a:endParaRPr lang="en-US" sz="1600" smtClean="0">
              <a:latin typeface="Times New Roman" panose="02020603050405020304" pitchFamily="18" charset="0"/>
              <a:cs typeface="Times New Roman" panose="02020603050405020304" pitchFamily="18" charset="0"/>
            </a:endParaRPr>
          </a:p>
        </p:txBody>
      </p:sp>
      <p:pic>
        <p:nvPicPr>
          <p:cNvPr id="10" name="Hình ảnh 5">
            <a:extLst>
              <a:ext uri="{FF2B5EF4-FFF2-40B4-BE49-F238E27FC236}">
                <a16:creationId xmlns:a16="http://schemas.microsoft.com/office/drawing/2014/main" id="{8EEA8864-529F-4A24-81AE-E59431C26FB2}"/>
              </a:ext>
            </a:extLst>
          </p:cNvPr>
          <p:cNvPicPr/>
          <p:nvPr/>
        </p:nvPicPr>
        <p:blipFill>
          <a:blip r:embed="rId2">
            <a:extLst>
              <a:ext uri="{28A0092B-C50C-407E-A947-70E740481C1C}">
                <a14:useLocalDpi xmlns:a14="http://schemas.microsoft.com/office/drawing/2010/main" val="0"/>
              </a:ext>
            </a:extLst>
          </a:blip>
          <a:stretch>
            <a:fillRect/>
          </a:stretch>
        </p:blipFill>
        <p:spPr>
          <a:xfrm>
            <a:off x="2382055" y="2149591"/>
            <a:ext cx="5954887" cy="3558481"/>
          </a:xfrm>
          <a:prstGeom prst="rect">
            <a:avLst/>
          </a:prstGeom>
        </p:spPr>
      </p:pic>
    </p:spTree>
    <p:extLst>
      <p:ext uri="{BB962C8B-B14F-4D97-AF65-F5344CB8AC3E}">
        <p14:creationId xmlns:p14="http://schemas.microsoft.com/office/powerpoint/2010/main" val="1718850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21</a:t>
            </a:fld>
            <a:endParaRPr lang="en-US">
              <a:latin typeface="Times New Roman" panose="02020603050405020304" pitchFamily="18" charset="0"/>
              <a:cs typeface="Times New Roman" panose="02020603050405020304" pitchFamily="18" charset="0"/>
            </a:endParaRPr>
          </a:p>
        </p:txBody>
      </p:sp>
      <p:sp>
        <p:nvSpPr>
          <p:cNvPr id="9" name="Slide Number Placeholder 3">
            <a:extLst>
              <a:ext uri="{FF2B5EF4-FFF2-40B4-BE49-F238E27FC236}">
                <a16:creationId xmlns:a16="http://schemas.microsoft.com/office/drawing/2014/main" id="{973263E6-259B-43B7-AC31-C3F862D54B76}"/>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21</a:t>
            </a:fld>
            <a:endParaRPr lang="en-US">
              <a:latin typeface="Times New Roman" panose="02020603050405020304" pitchFamily="18" charset="0"/>
              <a:cs typeface="Times New Roman" panose="02020603050405020304" pitchFamily="18" charset="0"/>
            </a:endParaRPr>
          </a:p>
        </p:txBody>
      </p:sp>
      <p:sp>
        <p:nvSpPr>
          <p:cNvPr id="5" name="Hộp Văn bản 18">
            <a:extLst>
              <a:ext uri="{FF2B5EF4-FFF2-40B4-BE49-F238E27FC236}">
                <a16:creationId xmlns:a16="http://schemas.microsoft.com/office/drawing/2014/main" id="{2933F367-2EA7-47DC-895A-03A745012B0B}"/>
              </a:ext>
            </a:extLst>
          </p:cNvPr>
          <p:cNvSpPr txBox="1"/>
          <p:nvPr/>
        </p:nvSpPr>
        <p:spPr>
          <a:xfrm>
            <a:off x="507357" y="98531"/>
            <a:ext cx="5047069" cy="523220"/>
          </a:xfrm>
          <a:prstGeom prst="rect">
            <a:avLst/>
          </a:prstGeom>
          <a:noFill/>
        </p:spPr>
        <p:txBody>
          <a:bodyPr wrap="square" rtlCol="0">
            <a:spAutoFit/>
          </a:bodyPr>
          <a:lstStyle/>
          <a:p>
            <a:r>
              <a:rPr lang="en-US" sz="2800">
                <a:solidFill>
                  <a:schemeClr val="bg1"/>
                </a:solidFill>
                <a:latin typeface="Times New Roman" panose="02020603050405020304" pitchFamily="18" charset="0"/>
                <a:cs typeface="Times New Roman" panose="02020603050405020304" pitchFamily="18" charset="0"/>
              </a:rPr>
              <a:t>4. Động học ngược robot ASIMO</a:t>
            </a:r>
          </a:p>
        </p:txBody>
      </p:sp>
      <p:sp>
        <p:nvSpPr>
          <p:cNvPr id="8" name="Hộp Văn bản 18">
            <a:extLst>
              <a:ext uri="{FF2B5EF4-FFF2-40B4-BE49-F238E27FC236}">
                <a16:creationId xmlns:a16="http://schemas.microsoft.com/office/drawing/2014/main" id="{2933F367-2EA7-47DC-895A-03A745012B0B}"/>
              </a:ext>
            </a:extLst>
          </p:cNvPr>
          <p:cNvSpPr txBox="1"/>
          <p:nvPr/>
        </p:nvSpPr>
        <p:spPr>
          <a:xfrm>
            <a:off x="433465" y="1054495"/>
            <a:ext cx="11592280" cy="923330"/>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 Đây là phương trình để tính toán các điều chỉnh của góc của </a:t>
            </a:r>
            <a:r>
              <a:rPr lang="en-US">
                <a:latin typeface="Times New Roman" panose="02020603050405020304" pitchFamily="18" charset="0"/>
                <a:cs typeface="Times New Roman" panose="02020603050405020304" pitchFamily="18" charset="0"/>
              </a:rPr>
              <a:t>các </a:t>
            </a:r>
            <a:r>
              <a:rPr lang="en-US" smtClean="0">
                <a:latin typeface="Times New Roman" panose="02020603050405020304" pitchFamily="18" charset="0"/>
                <a:cs typeface="Times New Roman" panose="02020603050405020304" pitchFamily="18" charset="0"/>
              </a:rPr>
              <a:t>khớp dựa trên các sai số về vị trí và</a:t>
            </a:r>
            <a:r>
              <a:rPr lang="vi-VN" smtClean="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góc quay</a:t>
            </a:r>
            <a:r>
              <a:rPr lang="vi-VN">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Giá trị</a:t>
            </a:r>
          </a:p>
          <a:p>
            <a:pPr lvl="0"/>
            <a:r>
              <a:rPr lang="el-GR" smtClean="0">
                <a:latin typeface="Times New Roman" panose="02020603050405020304" pitchFamily="18" charset="0"/>
                <a:cs typeface="Times New Roman" panose="02020603050405020304" pitchFamily="18" charset="0"/>
              </a:rPr>
              <a:t>λ </a:t>
            </a:r>
            <a:r>
              <a:rPr lang="el-GR">
                <a:latin typeface="Times New Roman" panose="02020603050405020304" pitchFamily="18" charset="0"/>
                <a:cs typeface="Times New Roman" panose="02020603050405020304" pitchFamily="18" charset="0"/>
              </a:rPr>
              <a:t>∈ (0 1] </a:t>
            </a:r>
            <a:r>
              <a:rPr lang="en-US" smtClean="0">
                <a:latin typeface="Times New Roman" panose="02020603050405020304" pitchFamily="18" charset="0"/>
                <a:cs typeface="Times New Roman" panose="02020603050405020304" pitchFamily="18" charset="0"/>
              </a:rPr>
              <a:t>là một hệ số sử dụng để ổn định tính toán số</a:t>
            </a:r>
            <a:r>
              <a:rPr lang="vi-VN" smtClean="0">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p>
            <a:endParaRPr lang="en-US" smtClean="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A060DE1-00BF-4F25-84B9-D8AA53F4C0AE}"/>
              </a:ext>
            </a:extLst>
          </p:cNvPr>
          <p:cNvPicPr/>
          <p:nvPr/>
        </p:nvPicPr>
        <p:blipFill>
          <a:blip r:embed="rId2"/>
          <a:stretch>
            <a:fillRect/>
          </a:stretch>
        </p:blipFill>
        <p:spPr>
          <a:xfrm>
            <a:off x="690881" y="2403632"/>
            <a:ext cx="1784464" cy="893750"/>
          </a:xfrm>
          <a:prstGeom prst="rect">
            <a:avLst/>
          </a:prstGeom>
        </p:spPr>
      </p:pic>
      <p:sp>
        <p:nvSpPr>
          <p:cNvPr id="11" name="Hộp Văn bản 18">
            <a:extLst>
              <a:ext uri="{FF2B5EF4-FFF2-40B4-BE49-F238E27FC236}">
                <a16:creationId xmlns:a16="http://schemas.microsoft.com/office/drawing/2014/main" id="{2933F367-2EA7-47DC-895A-03A745012B0B}"/>
              </a:ext>
            </a:extLst>
          </p:cNvPr>
          <p:cNvSpPr txBox="1"/>
          <p:nvPr/>
        </p:nvSpPr>
        <p:spPr>
          <a:xfrm>
            <a:off x="562173" y="1654659"/>
            <a:ext cx="2041880" cy="646331"/>
          </a:xfrm>
          <a:prstGeom prst="rect">
            <a:avLst/>
          </a:prstGeom>
          <a:noFill/>
        </p:spPr>
        <p:txBody>
          <a:bodyPr wrap="square" rtlCol="0">
            <a:spAutoFit/>
          </a:bodyPr>
          <a:lstStyle/>
          <a:p>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Công thức xác định:</a:t>
            </a:r>
            <a:endParaRPr lang="en-US">
              <a:latin typeface="Times New Roman" panose="02020603050405020304" pitchFamily="18" charset="0"/>
              <a:cs typeface="Times New Roman" panose="02020603050405020304" pitchFamily="18" charset="0"/>
            </a:endParaRPr>
          </a:p>
        </p:txBody>
      </p:sp>
      <p:sp>
        <p:nvSpPr>
          <p:cNvPr id="12" name="Hộp Văn bản 18">
            <a:extLst>
              <a:ext uri="{FF2B5EF4-FFF2-40B4-BE49-F238E27FC236}">
                <a16:creationId xmlns:a16="http://schemas.microsoft.com/office/drawing/2014/main" id="{2933F367-2EA7-47DC-895A-03A745012B0B}"/>
              </a:ext>
            </a:extLst>
          </p:cNvPr>
          <p:cNvSpPr txBox="1"/>
          <p:nvPr/>
        </p:nvSpPr>
        <p:spPr>
          <a:xfrm>
            <a:off x="5554426" y="1931658"/>
            <a:ext cx="5409137" cy="369332"/>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Chương trình matlab cho công thức:</a:t>
            </a:r>
          </a:p>
        </p:txBody>
      </p:sp>
      <p:pic>
        <p:nvPicPr>
          <p:cNvPr id="13" name="Picture 12">
            <a:extLst>
              <a:ext uri="{FF2B5EF4-FFF2-40B4-BE49-F238E27FC236}">
                <a16:creationId xmlns:a16="http://schemas.microsoft.com/office/drawing/2014/main" id="{B21CC949-9CCF-44A9-A951-0471701A7577}"/>
              </a:ext>
            </a:extLst>
          </p:cNvPr>
          <p:cNvPicPr/>
          <p:nvPr/>
        </p:nvPicPr>
        <p:blipFill>
          <a:blip r:embed="rId3"/>
          <a:stretch>
            <a:fillRect/>
          </a:stretch>
        </p:blipFill>
        <p:spPr>
          <a:xfrm>
            <a:off x="5554426" y="2300990"/>
            <a:ext cx="4864192" cy="3970501"/>
          </a:xfrm>
          <a:prstGeom prst="rect">
            <a:avLst/>
          </a:prstGeom>
        </p:spPr>
      </p:pic>
    </p:spTree>
    <p:extLst>
      <p:ext uri="{BB962C8B-B14F-4D97-AF65-F5344CB8AC3E}">
        <p14:creationId xmlns:p14="http://schemas.microsoft.com/office/powerpoint/2010/main" val="7737370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22</a:t>
            </a:fld>
            <a:endParaRPr lang="en-US">
              <a:latin typeface="Times New Roman" panose="02020603050405020304" pitchFamily="18" charset="0"/>
              <a:cs typeface="Times New Roman" panose="02020603050405020304" pitchFamily="18" charset="0"/>
            </a:endParaRPr>
          </a:p>
        </p:txBody>
      </p:sp>
      <p:sp>
        <p:nvSpPr>
          <p:cNvPr id="9" name="Slide Number Placeholder 3">
            <a:extLst>
              <a:ext uri="{FF2B5EF4-FFF2-40B4-BE49-F238E27FC236}">
                <a16:creationId xmlns:a16="http://schemas.microsoft.com/office/drawing/2014/main" id="{973263E6-259B-43B7-AC31-C3F862D54B76}"/>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22</a:t>
            </a:fld>
            <a:endParaRPr lang="en-US">
              <a:latin typeface="Times New Roman" panose="02020603050405020304" pitchFamily="18" charset="0"/>
              <a:cs typeface="Times New Roman" panose="02020603050405020304" pitchFamily="18" charset="0"/>
            </a:endParaRPr>
          </a:p>
        </p:txBody>
      </p:sp>
      <p:sp>
        <p:nvSpPr>
          <p:cNvPr id="5" name="Hộp Văn bản 18">
            <a:extLst>
              <a:ext uri="{FF2B5EF4-FFF2-40B4-BE49-F238E27FC236}">
                <a16:creationId xmlns:a16="http://schemas.microsoft.com/office/drawing/2014/main" id="{2933F367-2EA7-47DC-895A-03A745012B0B}"/>
              </a:ext>
            </a:extLst>
          </p:cNvPr>
          <p:cNvSpPr txBox="1"/>
          <p:nvPr/>
        </p:nvSpPr>
        <p:spPr>
          <a:xfrm>
            <a:off x="507357" y="98531"/>
            <a:ext cx="5229070" cy="523220"/>
          </a:xfrm>
          <a:prstGeom prst="rect">
            <a:avLst/>
          </a:prstGeom>
          <a:noFill/>
        </p:spPr>
        <p:txBody>
          <a:bodyPr wrap="square" rtlCol="0">
            <a:spAutoFit/>
          </a:bodyPr>
          <a:lstStyle/>
          <a:p>
            <a:r>
              <a:rPr lang="en-US" sz="2800">
                <a:solidFill>
                  <a:schemeClr val="bg1"/>
                </a:solidFill>
                <a:latin typeface="Times New Roman" panose="02020603050405020304" pitchFamily="18" charset="0"/>
                <a:cs typeface="Times New Roman" panose="02020603050405020304" pitchFamily="18" charset="0"/>
              </a:rPr>
              <a:t>4. Động học ngược robot ASIMO</a:t>
            </a:r>
          </a:p>
        </p:txBody>
      </p:sp>
      <p:sp>
        <p:nvSpPr>
          <p:cNvPr id="8" name="Hộp Văn bản 18">
            <a:extLst>
              <a:ext uri="{FF2B5EF4-FFF2-40B4-BE49-F238E27FC236}">
                <a16:creationId xmlns:a16="http://schemas.microsoft.com/office/drawing/2014/main" id="{2933F367-2EA7-47DC-895A-03A745012B0B}"/>
              </a:ext>
            </a:extLst>
          </p:cNvPr>
          <p:cNvSpPr txBox="1"/>
          <p:nvPr/>
        </p:nvSpPr>
        <p:spPr>
          <a:xfrm>
            <a:off x="433465" y="1054495"/>
            <a:ext cx="11592280"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 Chương trình matlab mô phỏng robot theo phương pháp số:</a:t>
            </a:r>
          </a:p>
        </p:txBody>
      </p:sp>
      <p:pic>
        <p:nvPicPr>
          <p:cNvPr id="2" name="Picture 1"/>
          <p:cNvPicPr>
            <a:picLocks noChangeAspect="1"/>
          </p:cNvPicPr>
          <p:nvPr/>
        </p:nvPicPr>
        <p:blipFill>
          <a:blip r:embed="rId2"/>
          <a:stretch>
            <a:fillRect/>
          </a:stretch>
        </p:blipFill>
        <p:spPr>
          <a:xfrm>
            <a:off x="646546" y="1423827"/>
            <a:ext cx="4876800" cy="3733800"/>
          </a:xfrm>
          <a:prstGeom prst="rect">
            <a:avLst/>
          </a:prstGeom>
        </p:spPr>
      </p:pic>
      <p:pic>
        <p:nvPicPr>
          <p:cNvPr id="3" name="Picture 2"/>
          <p:cNvPicPr>
            <a:picLocks noChangeAspect="1"/>
          </p:cNvPicPr>
          <p:nvPr/>
        </p:nvPicPr>
        <p:blipFill>
          <a:blip r:embed="rId3"/>
          <a:stretch>
            <a:fillRect/>
          </a:stretch>
        </p:blipFill>
        <p:spPr>
          <a:xfrm>
            <a:off x="5736427" y="1423827"/>
            <a:ext cx="5660540" cy="4810657"/>
          </a:xfrm>
          <a:prstGeom prst="rect">
            <a:avLst/>
          </a:prstGeom>
        </p:spPr>
      </p:pic>
    </p:spTree>
    <p:extLst>
      <p:ext uri="{BB962C8B-B14F-4D97-AF65-F5344CB8AC3E}">
        <p14:creationId xmlns:p14="http://schemas.microsoft.com/office/powerpoint/2010/main" val="2647018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23</a:t>
            </a:fld>
            <a:endParaRPr lang="en-US">
              <a:latin typeface="Times New Roman" panose="02020603050405020304" pitchFamily="18" charset="0"/>
              <a:cs typeface="Times New Roman" panose="02020603050405020304" pitchFamily="18" charset="0"/>
            </a:endParaRPr>
          </a:p>
        </p:txBody>
      </p:sp>
      <p:sp>
        <p:nvSpPr>
          <p:cNvPr id="9" name="Slide Number Placeholder 3">
            <a:extLst>
              <a:ext uri="{FF2B5EF4-FFF2-40B4-BE49-F238E27FC236}">
                <a16:creationId xmlns:a16="http://schemas.microsoft.com/office/drawing/2014/main" id="{973263E6-259B-43B7-AC31-C3F862D54B76}"/>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23</a:t>
            </a:fld>
            <a:endParaRPr lang="en-US">
              <a:latin typeface="Times New Roman" panose="02020603050405020304" pitchFamily="18" charset="0"/>
              <a:cs typeface="Times New Roman" panose="02020603050405020304" pitchFamily="18" charset="0"/>
            </a:endParaRPr>
          </a:p>
        </p:txBody>
      </p:sp>
      <p:sp>
        <p:nvSpPr>
          <p:cNvPr id="5" name="Hộp Văn bản 18">
            <a:extLst>
              <a:ext uri="{FF2B5EF4-FFF2-40B4-BE49-F238E27FC236}">
                <a16:creationId xmlns:a16="http://schemas.microsoft.com/office/drawing/2014/main" id="{2933F367-2EA7-47DC-895A-03A745012B0B}"/>
              </a:ext>
            </a:extLst>
          </p:cNvPr>
          <p:cNvSpPr txBox="1"/>
          <p:nvPr/>
        </p:nvSpPr>
        <p:spPr>
          <a:xfrm>
            <a:off x="507357" y="98531"/>
            <a:ext cx="5376207" cy="523220"/>
          </a:xfrm>
          <a:prstGeom prst="rect">
            <a:avLst/>
          </a:prstGeom>
          <a:noFill/>
        </p:spPr>
        <p:txBody>
          <a:bodyPr wrap="square" rtlCol="0">
            <a:spAutoFit/>
          </a:bodyPr>
          <a:lstStyle/>
          <a:p>
            <a:r>
              <a:rPr lang="en-US" sz="2800">
                <a:solidFill>
                  <a:schemeClr val="bg1"/>
                </a:solidFill>
                <a:latin typeface="Times New Roman" panose="02020603050405020304" pitchFamily="18" charset="0"/>
                <a:cs typeface="Times New Roman" panose="02020603050405020304" pitchFamily="18" charset="0"/>
              </a:rPr>
              <a:t>4. Động học ngược robot ASIMO</a:t>
            </a:r>
          </a:p>
        </p:txBody>
      </p:sp>
      <p:sp>
        <p:nvSpPr>
          <p:cNvPr id="8" name="Hộp Văn bản 18">
            <a:extLst>
              <a:ext uri="{FF2B5EF4-FFF2-40B4-BE49-F238E27FC236}">
                <a16:creationId xmlns:a16="http://schemas.microsoft.com/office/drawing/2014/main" id="{2933F367-2EA7-47DC-895A-03A745012B0B}"/>
              </a:ext>
            </a:extLst>
          </p:cNvPr>
          <p:cNvSpPr txBox="1"/>
          <p:nvPr/>
        </p:nvSpPr>
        <p:spPr>
          <a:xfrm>
            <a:off x="433465" y="1054495"/>
            <a:ext cx="11592280"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 Kết quả mô phỏng một số vị trí random:</a:t>
            </a:r>
          </a:p>
        </p:txBody>
      </p:sp>
      <p:pic>
        <p:nvPicPr>
          <p:cNvPr id="10" name="Content Placeholder 4"/>
          <p:cNvPicPr>
            <a:picLocks noGrp="1" noChangeAspect="1"/>
          </p:cNvPicPr>
          <p:nvPr>
            <p:ph sz="quarter" idx="13"/>
          </p:nvPr>
        </p:nvPicPr>
        <p:blipFill>
          <a:blip r:embed="rId2"/>
          <a:stretch>
            <a:fillRect/>
          </a:stretch>
        </p:blipFill>
        <p:spPr>
          <a:xfrm>
            <a:off x="971839" y="1502929"/>
            <a:ext cx="2305050" cy="4505325"/>
          </a:xfrm>
          <a:prstGeom prst="rect">
            <a:avLst/>
          </a:prstGeom>
        </p:spPr>
      </p:pic>
      <p:pic>
        <p:nvPicPr>
          <p:cNvPr id="6" name="Picture 5"/>
          <p:cNvPicPr>
            <a:picLocks noChangeAspect="1"/>
          </p:cNvPicPr>
          <p:nvPr/>
        </p:nvPicPr>
        <p:blipFill>
          <a:blip r:embed="rId3"/>
          <a:stretch>
            <a:fillRect/>
          </a:stretch>
        </p:blipFill>
        <p:spPr>
          <a:xfrm>
            <a:off x="3276889" y="1502929"/>
            <a:ext cx="2466975" cy="4505325"/>
          </a:xfrm>
          <a:prstGeom prst="rect">
            <a:avLst/>
          </a:prstGeom>
        </p:spPr>
      </p:pic>
      <p:pic>
        <p:nvPicPr>
          <p:cNvPr id="7" name="Picture 6"/>
          <p:cNvPicPr>
            <a:picLocks noChangeAspect="1"/>
          </p:cNvPicPr>
          <p:nvPr/>
        </p:nvPicPr>
        <p:blipFill>
          <a:blip r:embed="rId4"/>
          <a:stretch>
            <a:fillRect/>
          </a:stretch>
        </p:blipFill>
        <p:spPr>
          <a:xfrm>
            <a:off x="5743864" y="1502929"/>
            <a:ext cx="2516834" cy="4505325"/>
          </a:xfrm>
          <a:prstGeom prst="rect">
            <a:avLst/>
          </a:prstGeom>
        </p:spPr>
      </p:pic>
      <p:pic>
        <p:nvPicPr>
          <p:cNvPr id="11" name="Picture 10"/>
          <p:cNvPicPr>
            <a:picLocks noChangeAspect="1"/>
          </p:cNvPicPr>
          <p:nvPr/>
        </p:nvPicPr>
        <p:blipFill>
          <a:blip r:embed="rId5"/>
          <a:stretch>
            <a:fillRect/>
          </a:stretch>
        </p:blipFill>
        <p:spPr>
          <a:xfrm>
            <a:off x="8260698" y="1502929"/>
            <a:ext cx="2555084" cy="4508972"/>
          </a:xfrm>
          <a:prstGeom prst="rect">
            <a:avLst/>
          </a:prstGeom>
        </p:spPr>
      </p:pic>
    </p:spTree>
    <p:extLst>
      <p:ext uri="{BB962C8B-B14F-4D97-AF65-F5344CB8AC3E}">
        <p14:creationId xmlns:p14="http://schemas.microsoft.com/office/powerpoint/2010/main" val="2679990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24</a:t>
            </a:fld>
            <a:endParaRPr lang="en-US">
              <a:latin typeface="Times New Roman" panose="02020603050405020304" pitchFamily="18" charset="0"/>
              <a:cs typeface="Times New Roman" panose="02020603050405020304" pitchFamily="18" charset="0"/>
            </a:endParaRPr>
          </a:p>
        </p:txBody>
      </p:sp>
      <p:sp>
        <p:nvSpPr>
          <p:cNvPr id="9" name="Slide Number Placeholder 3">
            <a:extLst>
              <a:ext uri="{FF2B5EF4-FFF2-40B4-BE49-F238E27FC236}">
                <a16:creationId xmlns:a16="http://schemas.microsoft.com/office/drawing/2014/main" id="{973263E6-259B-43B7-AC31-C3F862D54B76}"/>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24</a:t>
            </a:fld>
            <a:endParaRPr lang="en-US">
              <a:latin typeface="Times New Roman" panose="02020603050405020304" pitchFamily="18" charset="0"/>
              <a:cs typeface="Times New Roman" panose="02020603050405020304" pitchFamily="18" charset="0"/>
            </a:endParaRPr>
          </a:p>
        </p:txBody>
      </p:sp>
      <p:sp>
        <p:nvSpPr>
          <p:cNvPr id="5" name="Hộp Văn bản 18">
            <a:extLst>
              <a:ext uri="{FF2B5EF4-FFF2-40B4-BE49-F238E27FC236}">
                <a16:creationId xmlns:a16="http://schemas.microsoft.com/office/drawing/2014/main" id="{2933F367-2EA7-47DC-895A-03A745012B0B}"/>
              </a:ext>
            </a:extLst>
          </p:cNvPr>
          <p:cNvSpPr txBox="1"/>
          <p:nvPr/>
        </p:nvSpPr>
        <p:spPr>
          <a:xfrm>
            <a:off x="507357" y="98531"/>
            <a:ext cx="5293079" cy="523220"/>
          </a:xfrm>
          <a:prstGeom prst="rect">
            <a:avLst/>
          </a:prstGeom>
          <a:noFill/>
        </p:spPr>
        <p:txBody>
          <a:bodyPr wrap="square" rtlCol="0">
            <a:spAutoFit/>
          </a:bodyPr>
          <a:lstStyle/>
          <a:p>
            <a:r>
              <a:rPr lang="en-US" sz="2800">
                <a:solidFill>
                  <a:schemeClr val="bg1"/>
                </a:solidFill>
                <a:latin typeface="Times New Roman" panose="02020603050405020304" pitchFamily="18" charset="0"/>
                <a:cs typeface="Times New Roman" panose="02020603050405020304" pitchFamily="18" charset="0"/>
              </a:rPr>
              <a:t>4. Động học ngược robot ASIMO</a:t>
            </a:r>
          </a:p>
        </p:txBody>
      </p:sp>
      <p:sp>
        <p:nvSpPr>
          <p:cNvPr id="8" name="Hộp Văn bản 18">
            <a:extLst>
              <a:ext uri="{FF2B5EF4-FFF2-40B4-BE49-F238E27FC236}">
                <a16:creationId xmlns:a16="http://schemas.microsoft.com/office/drawing/2014/main" id="{2933F367-2EA7-47DC-895A-03A745012B0B}"/>
              </a:ext>
            </a:extLst>
          </p:cNvPr>
          <p:cNvSpPr txBox="1"/>
          <p:nvPr/>
        </p:nvSpPr>
        <p:spPr>
          <a:xfrm>
            <a:off x="433465" y="1054495"/>
            <a:ext cx="11592280"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 Kết quả mô phỏng một số vị trí xác định:</a:t>
            </a:r>
          </a:p>
        </p:txBody>
      </p:sp>
      <p:pic>
        <p:nvPicPr>
          <p:cNvPr id="3" name="Picture 2"/>
          <p:cNvPicPr>
            <a:picLocks noChangeAspect="1"/>
          </p:cNvPicPr>
          <p:nvPr/>
        </p:nvPicPr>
        <p:blipFill>
          <a:blip r:embed="rId2"/>
          <a:stretch>
            <a:fillRect/>
          </a:stretch>
        </p:blipFill>
        <p:spPr>
          <a:xfrm>
            <a:off x="994347" y="1531575"/>
            <a:ext cx="2247618" cy="4049081"/>
          </a:xfrm>
          <a:prstGeom prst="rect">
            <a:avLst/>
          </a:prstGeom>
        </p:spPr>
      </p:pic>
      <p:pic>
        <p:nvPicPr>
          <p:cNvPr id="13" name="Picture 12"/>
          <p:cNvPicPr>
            <a:picLocks noChangeAspect="1"/>
          </p:cNvPicPr>
          <p:nvPr/>
        </p:nvPicPr>
        <p:blipFill>
          <a:blip r:embed="rId3"/>
          <a:stretch>
            <a:fillRect/>
          </a:stretch>
        </p:blipFill>
        <p:spPr>
          <a:xfrm>
            <a:off x="3241965" y="1531575"/>
            <a:ext cx="2235201" cy="666680"/>
          </a:xfrm>
          <a:prstGeom prst="rect">
            <a:avLst/>
          </a:prstGeom>
        </p:spPr>
      </p:pic>
      <p:pic>
        <p:nvPicPr>
          <p:cNvPr id="14" name="Picture 13"/>
          <p:cNvPicPr>
            <a:picLocks noChangeAspect="1"/>
          </p:cNvPicPr>
          <p:nvPr/>
        </p:nvPicPr>
        <p:blipFill>
          <a:blip r:embed="rId4"/>
          <a:stretch>
            <a:fillRect/>
          </a:stretch>
        </p:blipFill>
        <p:spPr>
          <a:xfrm>
            <a:off x="3254382" y="2194638"/>
            <a:ext cx="2235201" cy="646545"/>
          </a:xfrm>
          <a:prstGeom prst="rect">
            <a:avLst/>
          </a:prstGeom>
        </p:spPr>
      </p:pic>
      <p:pic>
        <p:nvPicPr>
          <p:cNvPr id="15" name="Picture 14"/>
          <p:cNvPicPr>
            <a:picLocks noChangeAspect="1"/>
          </p:cNvPicPr>
          <p:nvPr/>
        </p:nvPicPr>
        <p:blipFill>
          <a:blip r:embed="rId5"/>
          <a:stretch>
            <a:fillRect/>
          </a:stretch>
        </p:blipFill>
        <p:spPr>
          <a:xfrm>
            <a:off x="6875464" y="1531575"/>
            <a:ext cx="2137247" cy="4049082"/>
          </a:xfrm>
          <a:prstGeom prst="rect">
            <a:avLst/>
          </a:prstGeom>
        </p:spPr>
      </p:pic>
      <p:sp>
        <p:nvSpPr>
          <p:cNvPr id="16" name="Hộp Văn bản 18">
            <a:extLst>
              <a:ext uri="{FF2B5EF4-FFF2-40B4-BE49-F238E27FC236}">
                <a16:creationId xmlns:a16="http://schemas.microsoft.com/office/drawing/2014/main" id="{2933F367-2EA7-47DC-895A-03A745012B0B}"/>
              </a:ext>
            </a:extLst>
          </p:cNvPr>
          <p:cNvSpPr txBox="1"/>
          <p:nvPr/>
        </p:nvSpPr>
        <p:spPr>
          <a:xfrm>
            <a:off x="994347" y="5719262"/>
            <a:ext cx="2672489"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Mô phỏng robot đang ngồi</a:t>
            </a:r>
          </a:p>
        </p:txBody>
      </p:sp>
      <p:sp>
        <p:nvSpPr>
          <p:cNvPr id="17" name="Hộp Văn bản 18">
            <a:extLst>
              <a:ext uri="{FF2B5EF4-FFF2-40B4-BE49-F238E27FC236}">
                <a16:creationId xmlns:a16="http://schemas.microsoft.com/office/drawing/2014/main" id="{2933F367-2EA7-47DC-895A-03A745012B0B}"/>
              </a:ext>
            </a:extLst>
          </p:cNvPr>
          <p:cNvSpPr txBox="1"/>
          <p:nvPr/>
        </p:nvSpPr>
        <p:spPr>
          <a:xfrm>
            <a:off x="6875464" y="5719262"/>
            <a:ext cx="2905845"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Mô phỏng robot đang đứng</a:t>
            </a:r>
          </a:p>
        </p:txBody>
      </p:sp>
      <p:pic>
        <p:nvPicPr>
          <p:cNvPr id="18" name="Picture 17"/>
          <p:cNvPicPr>
            <a:picLocks noChangeAspect="1"/>
          </p:cNvPicPr>
          <p:nvPr/>
        </p:nvPicPr>
        <p:blipFill>
          <a:blip r:embed="rId6"/>
          <a:stretch>
            <a:fillRect/>
          </a:stretch>
        </p:blipFill>
        <p:spPr>
          <a:xfrm>
            <a:off x="9012711" y="1531575"/>
            <a:ext cx="2237180" cy="666680"/>
          </a:xfrm>
          <a:prstGeom prst="rect">
            <a:avLst/>
          </a:prstGeom>
        </p:spPr>
      </p:pic>
      <p:pic>
        <p:nvPicPr>
          <p:cNvPr id="19" name="Picture 18"/>
          <p:cNvPicPr>
            <a:picLocks noChangeAspect="1"/>
          </p:cNvPicPr>
          <p:nvPr/>
        </p:nvPicPr>
        <p:blipFill>
          <a:blip r:embed="rId7"/>
          <a:stretch>
            <a:fillRect/>
          </a:stretch>
        </p:blipFill>
        <p:spPr>
          <a:xfrm>
            <a:off x="9007254" y="2194638"/>
            <a:ext cx="2242637" cy="650161"/>
          </a:xfrm>
          <a:prstGeom prst="rect">
            <a:avLst/>
          </a:prstGeom>
        </p:spPr>
      </p:pic>
    </p:spTree>
    <p:extLst>
      <p:ext uri="{BB962C8B-B14F-4D97-AF65-F5344CB8AC3E}">
        <p14:creationId xmlns:p14="http://schemas.microsoft.com/office/powerpoint/2010/main" val="1725547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sp>
        <p:nvSpPr>
          <p:cNvPr id="9" name="Slide Number Placeholder 3">
            <a:extLst>
              <a:ext uri="{FF2B5EF4-FFF2-40B4-BE49-F238E27FC236}">
                <a16:creationId xmlns:a16="http://schemas.microsoft.com/office/drawing/2014/main" id="{973263E6-259B-43B7-AC31-C3F862D54B76}"/>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sp>
        <p:nvSpPr>
          <p:cNvPr id="5" name="Hộp Văn bản 18">
            <a:extLst>
              <a:ext uri="{FF2B5EF4-FFF2-40B4-BE49-F238E27FC236}">
                <a16:creationId xmlns:a16="http://schemas.microsoft.com/office/drawing/2014/main" id="{2933F367-2EA7-47DC-895A-03A745012B0B}"/>
              </a:ext>
            </a:extLst>
          </p:cNvPr>
          <p:cNvSpPr txBox="1"/>
          <p:nvPr/>
        </p:nvSpPr>
        <p:spPr>
          <a:xfrm>
            <a:off x="507357" y="98531"/>
            <a:ext cx="5173007" cy="523220"/>
          </a:xfrm>
          <a:prstGeom prst="rect">
            <a:avLst/>
          </a:prstGeom>
          <a:noFill/>
        </p:spPr>
        <p:txBody>
          <a:bodyPr wrap="square" rtlCol="0">
            <a:spAutoFit/>
          </a:bodyPr>
          <a:lstStyle/>
          <a:p>
            <a:r>
              <a:rPr lang="en-US" sz="2800">
                <a:solidFill>
                  <a:schemeClr val="bg1"/>
                </a:solidFill>
                <a:latin typeface="Times New Roman" panose="02020603050405020304" pitchFamily="18" charset="0"/>
                <a:cs typeface="Times New Roman" panose="02020603050405020304" pitchFamily="18" charset="0"/>
              </a:rPr>
              <a:t>4. Động học ngược robot ASIMO</a:t>
            </a:r>
          </a:p>
        </p:txBody>
      </p:sp>
      <p:sp>
        <p:nvSpPr>
          <p:cNvPr id="8" name="Hộp Văn bản 18">
            <a:extLst>
              <a:ext uri="{FF2B5EF4-FFF2-40B4-BE49-F238E27FC236}">
                <a16:creationId xmlns:a16="http://schemas.microsoft.com/office/drawing/2014/main" id="{2933F367-2EA7-47DC-895A-03A745012B0B}"/>
              </a:ext>
            </a:extLst>
          </p:cNvPr>
          <p:cNvSpPr txBox="1"/>
          <p:nvPr/>
        </p:nvSpPr>
        <p:spPr>
          <a:xfrm>
            <a:off x="433465" y="1054495"/>
            <a:ext cx="11592280"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 Kết quả mô phỏng một số vị trí xác định:</a:t>
            </a:r>
          </a:p>
        </p:txBody>
      </p:sp>
      <p:sp>
        <p:nvSpPr>
          <p:cNvPr id="16" name="Hộp Văn bản 18">
            <a:extLst>
              <a:ext uri="{FF2B5EF4-FFF2-40B4-BE49-F238E27FC236}">
                <a16:creationId xmlns:a16="http://schemas.microsoft.com/office/drawing/2014/main" id="{2933F367-2EA7-47DC-895A-03A745012B0B}"/>
              </a:ext>
            </a:extLst>
          </p:cNvPr>
          <p:cNvSpPr txBox="1"/>
          <p:nvPr/>
        </p:nvSpPr>
        <p:spPr>
          <a:xfrm>
            <a:off x="994347" y="5719262"/>
            <a:ext cx="3051180"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Mô phỏng robot đang co chân</a:t>
            </a:r>
          </a:p>
        </p:txBody>
      </p:sp>
      <p:sp>
        <p:nvSpPr>
          <p:cNvPr id="17" name="Hộp Văn bản 18">
            <a:extLst>
              <a:ext uri="{FF2B5EF4-FFF2-40B4-BE49-F238E27FC236}">
                <a16:creationId xmlns:a16="http://schemas.microsoft.com/office/drawing/2014/main" id="{2933F367-2EA7-47DC-895A-03A745012B0B}"/>
              </a:ext>
            </a:extLst>
          </p:cNvPr>
          <p:cNvSpPr txBox="1"/>
          <p:nvPr/>
        </p:nvSpPr>
        <p:spPr>
          <a:xfrm>
            <a:off x="6875464" y="5719262"/>
            <a:ext cx="2905845"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Mô phỏng robot đang bước</a:t>
            </a:r>
          </a:p>
        </p:txBody>
      </p:sp>
      <p:pic>
        <p:nvPicPr>
          <p:cNvPr id="2" name="Picture 1"/>
          <p:cNvPicPr>
            <a:picLocks noChangeAspect="1"/>
          </p:cNvPicPr>
          <p:nvPr/>
        </p:nvPicPr>
        <p:blipFill>
          <a:blip r:embed="rId2"/>
          <a:stretch>
            <a:fillRect/>
          </a:stretch>
        </p:blipFill>
        <p:spPr>
          <a:xfrm>
            <a:off x="1042955" y="1527161"/>
            <a:ext cx="2186593" cy="4047342"/>
          </a:xfrm>
          <a:prstGeom prst="rect">
            <a:avLst/>
          </a:prstGeom>
        </p:spPr>
      </p:pic>
      <p:pic>
        <p:nvPicPr>
          <p:cNvPr id="6" name="Picture 5"/>
          <p:cNvPicPr>
            <a:picLocks noChangeAspect="1"/>
          </p:cNvPicPr>
          <p:nvPr/>
        </p:nvPicPr>
        <p:blipFill>
          <a:blip r:embed="rId3"/>
          <a:stretch>
            <a:fillRect/>
          </a:stretch>
        </p:blipFill>
        <p:spPr>
          <a:xfrm>
            <a:off x="3225072" y="1525696"/>
            <a:ext cx="2264511" cy="668941"/>
          </a:xfrm>
          <a:prstGeom prst="rect">
            <a:avLst/>
          </a:prstGeom>
        </p:spPr>
      </p:pic>
      <p:pic>
        <p:nvPicPr>
          <p:cNvPr id="7" name="Picture 6"/>
          <p:cNvPicPr>
            <a:picLocks noChangeAspect="1"/>
          </p:cNvPicPr>
          <p:nvPr/>
        </p:nvPicPr>
        <p:blipFill>
          <a:blip r:embed="rId4"/>
          <a:stretch>
            <a:fillRect/>
          </a:stretch>
        </p:blipFill>
        <p:spPr>
          <a:xfrm>
            <a:off x="3235006" y="2194637"/>
            <a:ext cx="2254578" cy="650162"/>
          </a:xfrm>
          <a:prstGeom prst="rect">
            <a:avLst/>
          </a:prstGeom>
        </p:spPr>
      </p:pic>
      <p:pic>
        <p:nvPicPr>
          <p:cNvPr id="10" name="Picture 9"/>
          <p:cNvPicPr>
            <a:picLocks noChangeAspect="1"/>
          </p:cNvPicPr>
          <p:nvPr/>
        </p:nvPicPr>
        <p:blipFill>
          <a:blip r:embed="rId5"/>
          <a:stretch>
            <a:fillRect/>
          </a:stretch>
        </p:blipFill>
        <p:spPr>
          <a:xfrm>
            <a:off x="6576291" y="1525696"/>
            <a:ext cx="2430962" cy="4042984"/>
          </a:xfrm>
          <a:prstGeom prst="rect">
            <a:avLst/>
          </a:prstGeom>
        </p:spPr>
      </p:pic>
      <p:pic>
        <p:nvPicPr>
          <p:cNvPr id="11" name="Picture 10"/>
          <p:cNvPicPr>
            <a:picLocks noChangeAspect="1"/>
          </p:cNvPicPr>
          <p:nvPr/>
        </p:nvPicPr>
        <p:blipFill>
          <a:blip r:embed="rId6"/>
          <a:stretch>
            <a:fillRect/>
          </a:stretch>
        </p:blipFill>
        <p:spPr>
          <a:xfrm>
            <a:off x="9007253" y="1526429"/>
            <a:ext cx="2242638" cy="668207"/>
          </a:xfrm>
          <a:prstGeom prst="rect">
            <a:avLst/>
          </a:prstGeom>
        </p:spPr>
      </p:pic>
      <p:pic>
        <p:nvPicPr>
          <p:cNvPr id="12" name="Picture 11"/>
          <p:cNvPicPr>
            <a:picLocks noChangeAspect="1"/>
          </p:cNvPicPr>
          <p:nvPr/>
        </p:nvPicPr>
        <p:blipFill>
          <a:blip r:embed="rId7"/>
          <a:stretch>
            <a:fillRect/>
          </a:stretch>
        </p:blipFill>
        <p:spPr>
          <a:xfrm>
            <a:off x="9007254" y="2191019"/>
            <a:ext cx="2242638" cy="653779"/>
          </a:xfrm>
          <a:prstGeom prst="rect">
            <a:avLst/>
          </a:prstGeom>
        </p:spPr>
      </p:pic>
    </p:spTree>
    <p:extLst>
      <p:ext uri="{BB962C8B-B14F-4D97-AF65-F5344CB8AC3E}">
        <p14:creationId xmlns:p14="http://schemas.microsoft.com/office/powerpoint/2010/main" val="3106105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26</a:t>
            </a:fld>
            <a:endParaRPr lang="en-US">
              <a:latin typeface="Times New Roman" panose="02020603050405020304" pitchFamily="18" charset="0"/>
              <a:cs typeface="Times New Roman" panose="02020603050405020304" pitchFamily="18" charset="0"/>
            </a:endParaRPr>
          </a:p>
        </p:txBody>
      </p:sp>
      <p:sp>
        <p:nvSpPr>
          <p:cNvPr id="9" name="Slide Number Placeholder 3">
            <a:extLst>
              <a:ext uri="{FF2B5EF4-FFF2-40B4-BE49-F238E27FC236}">
                <a16:creationId xmlns:a16="http://schemas.microsoft.com/office/drawing/2014/main" id="{973263E6-259B-43B7-AC31-C3F862D54B76}"/>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26</a:t>
            </a:fld>
            <a:endParaRPr lang="en-US">
              <a:latin typeface="Times New Roman" panose="02020603050405020304" pitchFamily="18" charset="0"/>
              <a:cs typeface="Times New Roman" panose="02020603050405020304" pitchFamily="18" charset="0"/>
            </a:endParaRPr>
          </a:p>
        </p:txBody>
      </p:sp>
      <p:sp>
        <p:nvSpPr>
          <p:cNvPr id="5" name="Hộp Văn bản 18">
            <a:extLst>
              <a:ext uri="{FF2B5EF4-FFF2-40B4-BE49-F238E27FC236}">
                <a16:creationId xmlns:a16="http://schemas.microsoft.com/office/drawing/2014/main" id="{2933F367-2EA7-47DC-895A-03A745012B0B}"/>
              </a:ext>
            </a:extLst>
          </p:cNvPr>
          <p:cNvSpPr txBox="1"/>
          <p:nvPr/>
        </p:nvSpPr>
        <p:spPr>
          <a:xfrm>
            <a:off x="507357" y="98531"/>
            <a:ext cx="5228425" cy="523220"/>
          </a:xfrm>
          <a:prstGeom prst="rect">
            <a:avLst/>
          </a:prstGeom>
          <a:noFill/>
        </p:spPr>
        <p:txBody>
          <a:bodyPr wrap="square" rtlCol="0">
            <a:spAutoFit/>
          </a:bodyPr>
          <a:lstStyle/>
          <a:p>
            <a:r>
              <a:rPr lang="en-US" sz="2800">
                <a:solidFill>
                  <a:schemeClr val="bg1"/>
                </a:solidFill>
                <a:latin typeface="Times New Roman" panose="02020603050405020304" pitchFamily="18" charset="0"/>
                <a:cs typeface="Times New Roman" panose="02020603050405020304" pitchFamily="18" charset="0"/>
              </a:rPr>
              <a:t>4. Động học ngược robot ASIMO</a:t>
            </a:r>
          </a:p>
        </p:txBody>
      </p:sp>
      <p:sp>
        <p:nvSpPr>
          <p:cNvPr id="8" name="Hộp Văn bản 18">
            <a:extLst>
              <a:ext uri="{FF2B5EF4-FFF2-40B4-BE49-F238E27FC236}">
                <a16:creationId xmlns:a16="http://schemas.microsoft.com/office/drawing/2014/main" id="{2933F367-2EA7-47DC-895A-03A745012B0B}"/>
              </a:ext>
            </a:extLst>
          </p:cNvPr>
          <p:cNvSpPr txBox="1"/>
          <p:nvPr/>
        </p:nvSpPr>
        <p:spPr>
          <a:xfrm>
            <a:off x="433465" y="1054495"/>
            <a:ext cx="11592280"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 Kết quả mô phỏng một số động tác:</a:t>
            </a:r>
          </a:p>
        </p:txBody>
      </p:sp>
      <p:pic>
        <p:nvPicPr>
          <p:cNvPr id="11" name="video">
            <a:hlinkClick r:id="" action="ppaction://media"/>
          </p:cNvPr>
          <p:cNvPicPr>
            <a:picLocks noChangeAspect="1"/>
          </p:cNvPicPr>
          <p:nvPr>
            <a:videoFile r:link="rId1"/>
            <p:extLst>
              <p:ext uri="{DAA4B4D4-6D71-4841-9C94-3DE7FCFB9230}">
                <p14:media xmlns:p14="http://schemas.microsoft.com/office/powerpoint/2010/main" r:embed="rId2">
                  <p14:trim st="6786"/>
                </p14:media>
              </p:ext>
            </p:extLst>
          </p:nvPr>
        </p:nvPicPr>
        <p:blipFill rotWithShape="1">
          <a:blip r:embed="rId4"/>
          <a:srcRect l="31865" t="2488" r="31976" b="39527"/>
          <a:stretch/>
        </p:blipFill>
        <p:spPr>
          <a:xfrm>
            <a:off x="3121892" y="1533236"/>
            <a:ext cx="6359836" cy="4211782"/>
          </a:xfrm>
          <a:prstGeom prst="rect">
            <a:avLst/>
          </a:prstGeom>
        </p:spPr>
      </p:pic>
    </p:spTree>
    <p:extLst>
      <p:ext uri="{BB962C8B-B14F-4D97-AF65-F5344CB8AC3E}">
        <p14:creationId xmlns:p14="http://schemas.microsoft.com/office/powerpoint/2010/main" val="244951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27</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latin typeface="Times New Roman" panose="02020603050405020304" pitchFamily="18" charset="0"/>
                <a:cs typeface="Times New Roman" panose="02020603050405020304" pitchFamily="18" charset="0"/>
              </a:rPr>
              <a:t>5</a:t>
            </a:r>
            <a:r>
              <a:rPr lang="en-US" smtClean="0">
                <a:latin typeface="Times New Roman" panose="02020603050405020304" pitchFamily="18" charset="0"/>
                <a:cs typeface="Times New Roman" panose="02020603050405020304" pitchFamily="18" charset="0"/>
              </a:rPr>
              <a:t>. ZMP robot ASIMO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27</a:t>
            </a:fld>
            <a:endParaRPr lang="en-US">
              <a:latin typeface="Times New Roman" panose="02020603050405020304" pitchFamily="18" charset="0"/>
              <a:cs typeface="Times New Roman" panose="02020603050405020304" pitchFamily="18" charset="0"/>
            </a:endParaRPr>
          </a:p>
        </p:txBody>
      </p:sp>
      <p:pic>
        <p:nvPicPr>
          <p:cNvPr id="1026" name="Picture 2" descr="Walking pattern generation for Humanoid robots with LQR and feedforward  control method | Semantic Scholar">
            <a:extLst>
              <a:ext uri="{FF2B5EF4-FFF2-40B4-BE49-F238E27FC236}">
                <a16:creationId xmlns:a16="http://schemas.microsoft.com/office/drawing/2014/main" id="{40E45012-AB6F-4372-BC95-E0DAC6DA9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317" y="1718133"/>
            <a:ext cx="6629400" cy="2724150"/>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a16="http://schemas.microsoft.com/office/drawing/2014/main" id="{7C43E553-F9FF-48F2-B7B6-CD56C52B30E7}"/>
              </a:ext>
            </a:extLst>
          </p:cNvPr>
          <p:cNvSpPr txBox="1"/>
          <p:nvPr/>
        </p:nvSpPr>
        <p:spPr>
          <a:xfrm>
            <a:off x="338736" y="949452"/>
            <a:ext cx="6094428" cy="646331"/>
          </a:xfrm>
          <a:prstGeom prst="rect">
            <a:avLst/>
          </a:prstGeom>
          <a:noFill/>
        </p:spPr>
        <p:txBody>
          <a:bodyPr wrap="square">
            <a:spAutoFit/>
          </a:bodyPr>
          <a:lstStyle/>
          <a:p>
            <a:pPr marL="342900" indent="-342900">
              <a:buFont typeface="Wingdings" panose="05000000000000000000" pitchFamily="2" charset="2"/>
              <a:buChar char="§"/>
            </a:pP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ZMP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là</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điểm</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tiếp</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xúc</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giữa</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chân</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robot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và</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mặt</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đất</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thỏa</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mãn</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tại</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đó</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không</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có</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momen</a:t>
            </a:r>
            <a:endPar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552498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28</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atin typeface="Times New Roman" panose="02020603050405020304" pitchFamily="18" charset="0"/>
                <a:cs typeface="Times New Roman" panose="02020603050405020304" pitchFamily="18" charset="0"/>
              </a:rPr>
              <a:t>5. ZMP robot ASIMO </a:t>
            </a:r>
            <a:br>
              <a:rPr lang="en-US">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28</a:t>
            </a:fld>
            <a:endParaRPr lang="en-US">
              <a:latin typeface="Times New Roman" panose="02020603050405020304" pitchFamily="18" charset="0"/>
              <a:cs typeface="Times New Roman" panose="02020603050405020304" pitchFamily="18" charset="0"/>
            </a:endParaRPr>
          </a:p>
        </p:txBody>
      </p:sp>
      <p:sp>
        <p:nvSpPr>
          <p:cNvPr id="7" name="Hộp Văn bản 6">
            <a:extLst>
              <a:ext uri="{FF2B5EF4-FFF2-40B4-BE49-F238E27FC236}">
                <a16:creationId xmlns:a16="http://schemas.microsoft.com/office/drawing/2014/main" id="{FB4C8E32-8E33-4AEF-AEFB-AD0EAAC9FFC7}"/>
              </a:ext>
            </a:extLst>
          </p:cNvPr>
          <p:cNvSpPr txBox="1"/>
          <p:nvPr/>
        </p:nvSpPr>
        <p:spPr>
          <a:xfrm>
            <a:off x="162613" y="789198"/>
            <a:ext cx="6094428" cy="646331"/>
          </a:xfrm>
          <a:prstGeom prst="rect">
            <a:avLst/>
          </a:prstGeom>
          <a:noFill/>
        </p:spPr>
        <p:txBody>
          <a:bodyPr wrap="square">
            <a:spAutoFit/>
          </a:bodyPr>
          <a:lstStyle/>
          <a:p>
            <a:pPr marL="342900" indent="-342900">
              <a:buFont typeface="Wingdings" panose="05000000000000000000" pitchFamily="2" charset="2"/>
              <a:buChar char="§"/>
            </a:pP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Thành</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phần</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nằm</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ngang</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và</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thành</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phần</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thẳng</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đứng</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của</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phản</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lực</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từ</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mặt</a:t>
            </a:r>
            <a:r>
              <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 </a:t>
            </a:r>
            <a:r>
              <a:rPr lang="en-US" sz="1800" dirty="0" err="1">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đất</a:t>
            </a:r>
            <a:endParaRPr lang="en-US" sz="18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endParaRPr>
          </a:p>
        </p:txBody>
      </p:sp>
      <p:pic>
        <p:nvPicPr>
          <p:cNvPr id="8" name="Hình ảnh 7">
            <a:extLst>
              <a:ext uri="{FF2B5EF4-FFF2-40B4-BE49-F238E27FC236}">
                <a16:creationId xmlns:a16="http://schemas.microsoft.com/office/drawing/2014/main" id="{E65A63E1-2302-4260-AF6D-F1D30A3828E5}"/>
              </a:ext>
            </a:extLst>
          </p:cNvPr>
          <p:cNvPicPr/>
          <p:nvPr/>
        </p:nvPicPr>
        <p:blipFill>
          <a:blip r:embed="rId2">
            <a:extLst>
              <a:ext uri="{28A0092B-C50C-407E-A947-70E740481C1C}">
                <a14:useLocalDpi xmlns:a14="http://schemas.microsoft.com/office/drawing/2010/main" val="0"/>
              </a:ext>
            </a:extLst>
          </a:blip>
          <a:stretch>
            <a:fillRect/>
          </a:stretch>
        </p:blipFill>
        <p:spPr>
          <a:xfrm>
            <a:off x="1800520" y="1676086"/>
            <a:ext cx="7833675" cy="3877828"/>
          </a:xfrm>
          <a:prstGeom prst="rect">
            <a:avLst/>
          </a:prstGeom>
        </p:spPr>
      </p:pic>
    </p:spTree>
    <p:extLst>
      <p:ext uri="{BB962C8B-B14F-4D97-AF65-F5344CB8AC3E}">
        <p14:creationId xmlns:p14="http://schemas.microsoft.com/office/powerpoint/2010/main" val="22508566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29</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latin typeface="Times New Roman" panose="02020603050405020304" pitchFamily="18" charset="0"/>
                <a:cs typeface="Times New Roman" panose="02020603050405020304" pitchFamily="18" charset="0"/>
              </a:rPr>
              <a:t>5</a:t>
            </a:r>
            <a:r>
              <a:rPr lang="en-US" smtClean="0">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ZMP robot ASIMO</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29</a:t>
            </a:fld>
            <a:endParaRPr lang="en-US">
              <a:latin typeface="Times New Roman" panose="02020603050405020304" pitchFamily="18" charset="0"/>
              <a:cs typeface="Times New Roman" panose="02020603050405020304" pitchFamily="18" charset="0"/>
            </a:endParaRPr>
          </a:p>
        </p:txBody>
      </p:sp>
      <p:pic>
        <p:nvPicPr>
          <p:cNvPr id="3" name="Hình ảnh 2">
            <a:extLst>
              <a:ext uri="{FF2B5EF4-FFF2-40B4-BE49-F238E27FC236}">
                <a16:creationId xmlns:a16="http://schemas.microsoft.com/office/drawing/2014/main" id="{0479DCD2-3AB3-49C6-8CA5-4E0F3666F5DF}"/>
              </a:ext>
            </a:extLst>
          </p:cNvPr>
          <p:cNvPicPr>
            <a:picLocks noChangeAspect="1"/>
          </p:cNvPicPr>
          <p:nvPr/>
        </p:nvPicPr>
        <p:blipFill>
          <a:blip r:embed="rId2"/>
          <a:stretch>
            <a:fillRect/>
          </a:stretch>
        </p:blipFill>
        <p:spPr>
          <a:xfrm>
            <a:off x="437615" y="1434493"/>
            <a:ext cx="7659169" cy="4172532"/>
          </a:xfrm>
          <a:prstGeom prst="rect">
            <a:avLst/>
          </a:prstGeom>
        </p:spPr>
      </p:pic>
      <p:pic>
        <p:nvPicPr>
          <p:cNvPr id="5" name="Hình ảnh 4">
            <a:extLst>
              <a:ext uri="{FF2B5EF4-FFF2-40B4-BE49-F238E27FC236}">
                <a16:creationId xmlns:a16="http://schemas.microsoft.com/office/drawing/2014/main" id="{6CFEDC06-7532-44BD-A6B5-4AD81CF87061}"/>
              </a:ext>
            </a:extLst>
          </p:cNvPr>
          <p:cNvPicPr>
            <a:picLocks noChangeAspect="1"/>
          </p:cNvPicPr>
          <p:nvPr/>
        </p:nvPicPr>
        <p:blipFill>
          <a:blip r:embed="rId3"/>
          <a:stretch>
            <a:fillRect/>
          </a:stretch>
        </p:blipFill>
        <p:spPr>
          <a:xfrm>
            <a:off x="8033206" y="1890982"/>
            <a:ext cx="3820058" cy="3886742"/>
          </a:xfrm>
          <a:prstGeom prst="rect">
            <a:avLst/>
          </a:prstGeom>
        </p:spPr>
      </p:pic>
    </p:spTree>
    <p:extLst>
      <p:ext uri="{BB962C8B-B14F-4D97-AF65-F5344CB8AC3E}">
        <p14:creationId xmlns:p14="http://schemas.microsoft.com/office/powerpoint/2010/main" val="981702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Text&#10;&#10;Description automatically generated">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38" y="284379"/>
            <a:ext cx="3174367" cy="1153516"/>
          </a:xfrm>
          <a:prstGeom prst="rect">
            <a:avLst/>
          </a:prstGeom>
        </p:spPr>
      </p:pic>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3</a:t>
            </a:fld>
            <a:endParaRPr lang="en-US">
              <a:latin typeface="Times New Roman" panose="02020603050405020304" pitchFamily="18" charset="0"/>
              <a:cs typeface="Times New Roman" panose="02020603050405020304" pitchFamily="18" charset="0"/>
            </a:endParaRPr>
          </a:p>
        </p:txBody>
      </p:sp>
      <p:sp>
        <p:nvSpPr>
          <p:cNvPr id="18" name="TextBox 2">
            <a:extLst>
              <a:ext uri="{FF2B5EF4-FFF2-40B4-BE49-F238E27FC236}">
                <a16:creationId xmlns:a16="http://schemas.microsoft.com/office/drawing/2014/main" id="{EE2D52D3-1864-4098-A89A-861E9CB9D332}"/>
              </a:ext>
            </a:extLst>
          </p:cNvPr>
          <p:cNvSpPr txBox="1"/>
          <p:nvPr/>
        </p:nvSpPr>
        <p:spPr>
          <a:xfrm>
            <a:off x="1973821" y="1242577"/>
            <a:ext cx="8372202" cy="1631216"/>
          </a:xfrm>
          <a:prstGeom prst="rect">
            <a:avLst/>
          </a:prstGeom>
          <a:noFill/>
        </p:spPr>
        <p:txBody>
          <a:bodyPr wrap="square" rtlCol="0">
            <a:spAutoFit/>
          </a:bodyPr>
          <a:lstStyle/>
          <a:p>
            <a:pPr algn="ctr"/>
            <a:r>
              <a:rPr lang="en-GB" sz="5000" b="1" smtClean="0">
                <a:latin typeface="Times New Roman" panose="02020603050405020304" pitchFamily="18" charset="0"/>
                <a:ea typeface="SF Pro Rounded" pitchFamily="50" charset="0"/>
                <a:cs typeface="Times New Roman" panose="02020603050405020304" pitchFamily="18" charset="0"/>
              </a:rPr>
              <a:t>Tìm hiểu thiết kế , mô phỏng robot </a:t>
            </a:r>
            <a:r>
              <a:rPr lang="en-GB" sz="5000" b="1" smtClean="0">
                <a:latin typeface="Times New Roman" panose="02020603050405020304" pitchFamily="18" charset="0"/>
                <a:ea typeface="SF Pro Rounded" pitchFamily="50" charset="0"/>
                <a:cs typeface="Times New Roman" panose="02020603050405020304" pitchFamily="18" charset="0"/>
              </a:rPr>
              <a:t>ASIMO</a:t>
            </a:r>
            <a:r>
              <a:rPr lang="en-US" sz="5000" b="1" smtClean="0">
                <a:latin typeface="Times New Roman" panose="02020603050405020304" pitchFamily="18" charset="0"/>
                <a:ea typeface="SF Pro Rounded" pitchFamily="50" charset="0"/>
                <a:cs typeface="Times New Roman" panose="02020603050405020304" pitchFamily="18" charset="0"/>
              </a:rPr>
              <a:t>, NAO</a:t>
            </a:r>
            <a:endParaRPr lang="en-GB" sz="5000" b="1" smtClean="0">
              <a:latin typeface="Times New Roman" panose="02020603050405020304" pitchFamily="18" charset="0"/>
              <a:ea typeface="SF Pro Rounded" pitchFamily="50" charset="0"/>
              <a:cs typeface="Times New Roman" panose="02020603050405020304" pitchFamily="18" charset="0"/>
            </a:endParaRPr>
          </a:p>
        </p:txBody>
      </p:sp>
      <p:sp>
        <p:nvSpPr>
          <p:cNvPr id="19" name="Hộp Văn bản 18">
            <a:extLst>
              <a:ext uri="{FF2B5EF4-FFF2-40B4-BE49-F238E27FC236}">
                <a16:creationId xmlns:a16="http://schemas.microsoft.com/office/drawing/2014/main" id="{2933F367-2EA7-47DC-895A-03A745012B0B}"/>
              </a:ext>
            </a:extLst>
          </p:cNvPr>
          <p:cNvSpPr txBox="1"/>
          <p:nvPr/>
        </p:nvSpPr>
        <p:spPr>
          <a:xfrm>
            <a:off x="3777030" y="3730889"/>
            <a:ext cx="1400117" cy="461665"/>
          </a:xfrm>
          <a:prstGeom prst="rect">
            <a:avLst/>
          </a:prstGeom>
          <a:noFill/>
        </p:spPr>
        <p:txBody>
          <a:bodyPr wrap="square" rtlCol="0">
            <a:spAutoFit/>
          </a:bodyPr>
          <a:lstStyle/>
          <a:p>
            <a:r>
              <a:rPr lang="en-US" sz="2400" smtClean="0">
                <a:latin typeface="Times New Roman" panose="02020603050405020304" pitchFamily="18" charset="0"/>
                <a:cs typeface="Times New Roman" panose="02020603050405020304" pitchFamily="18" charset="0"/>
              </a:rPr>
              <a:t>Nhóm 24 </a:t>
            </a:r>
            <a:endParaRPr lang="en-US" sz="2400">
              <a:latin typeface="Times New Roman" panose="02020603050405020304" pitchFamily="18" charset="0"/>
              <a:cs typeface="Times New Roman" panose="02020603050405020304" pitchFamily="18" charset="0"/>
            </a:endParaRPr>
          </a:p>
        </p:txBody>
      </p:sp>
      <p:sp>
        <p:nvSpPr>
          <p:cNvPr id="20" name="Hộp Văn bản 19">
            <a:extLst>
              <a:ext uri="{FF2B5EF4-FFF2-40B4-BE49-F238E27FC236}">
                <a16:creationId xmlns:a16="http://schemas.microsoft.com/office/drawing/2014/main" id="{4E9216B8-CCF8-4E5D-BEE9-0A0464AC7FBB}"/>
              </a:ext>
            </a:extLst>
          </p:cNvPr>
          <p:cNvSpPr txBox="1"/>
          <p:nvPr/>
        </p:nvSpPr>
        <p:spPr>
          <a:xfrm>
            <a:off x="1079175" y="3703124"/>
            <a:ext cx="4563123"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Sinh viên thực hiện:</a:t>
            </a:r>
          </a:p>
        </p:txBody>
      </p:sp>
      <p:graphicFrame>
        <p:nvGraphicFramePr>
          <p:cNvPr id="21" name="Table 6">
            <a:extLst>
              <a:ext uri="{FF2B5EF4-FFF2-40B4-BE49-F238E27FC236}">
                <a16:creationId xmlns:a16="http://schemas.microsoft.com/office/drawing/2014/main" id="{3A2E110F-7F42-4862-B4AB-FBE40379D78A}"/>
              </a:ext>
            </a:extLst>
          </p:cNvPr>
          <p:cNvGraphicFramePr>
            <a:graphicFrameLocks noGrp="1"/>
          </p:cNvGraphicFramePr>
          <p:nvPr>
            <p:extLst>
              <p:ext uri="{D42A27DB-BD31-4B8C-83A1-F6EECF244321}">
                <p14:modId xmlns:p14="http://schemas.microsoft.com/office/powerpoint/2010/main" val="1561498561"/>
              </p:ext>
            </p:extLst>
          </p:nvPr>
        </p:nvGraphicFramePr>
        <p:xfrm>
          <a:off x="2032986" y="4343518"/>
          <a:ext cx="8127013" cy="1483360"/>
        </p:xfrm>
        <a:graphic>
          <a:graphicData uri="http://schemas.openxmlformats.org/drawingml/2006/table">
            <a:tbl>
              <a:tblPr firstRow="1" bandRow="1">
                <a:tableStyleId>{5C22544A-7EE6-4342-B048-85BDC9FD1C3A}</a:tableStyleId>
              </a:tblPr>
              <a:tblGrid>
                <a:gridCol w="3861787">
                  <a:extLst>
                    <a:ext uri="{9D8B030D-6E8A-4147-A177-3AD203B41FA5}">
                      <a16:colId xmlns:a16="http://schemas.microsoft.com/office/drawing/2014/main" val="1988015035"/>
                    </a:ext>
                  </a:extLst>
                </a:gridCol>
                <a:gridCol w="2130641">
                  <a:extLst>
                    <a:ext uri="{9D8B030D-6E8A-4147-A177-3AD203B41FA5}">
                      <a16:colId xmlns:a16="http://schemas.microsoft.com/office/drawing/2014/main" val="3931148232"/>
                    </a:ext>
                  </a:extLst>
                </a:gridCol>
                <a:gridCol w="2134585">
                  <a:extLst>
                    <a:ext uri="{9D8B030D-6E8A-4147-A177-3AD203B41FA5}">
                      <a16:colId xmlns:a16="http://schemas.microsoft.com/office/drawing/2014/main" val="232459753"/>
                    </a:ext>
                  </a:extLst>
                </a:gridCol>
              </a:tblGrid>
              <a:tr h="370840">
                <a:tc>
                  <a:txBody>
                    <a:bodyPr/>
                    <a:lstStyle/>
                    <a:p>
                      <a:pPr algn="ctr"/>
                      <a:r>
                        <a:rPr lang="en-GB">
                          <a:latin typeface="Times New Roman" panose="02020603050405020304" pitchFamily="18" charset="0"/>
                          <a:ea typeface="SF Pro Rounded" pitchFamily="50" charset="0"/>
                          <a:cs typeface="Times New Roman" panose="02020603050405020304" pitchFamily="18" charset="0"/>
                        </a:rPr>
                        <a:t>Họ và tên</a:t>
                      </a:r>
                      <a:endParaRPr lang="en-US">
                        <a:latin typeface="Times New Roman" panose="02020603050405020304" pitchFamily="18" charset="0"/>
                        <a:ea typeface="SF Pro Rounded" pitchFamily="50" charset="0"/>
                        <a:cs typeface="Times New Roman" panose="02020603050405020304" pitchFamily="18" charset="0"/>
                      </a:endParaRPr>
                    </a:p>
                  </a:txBody>
                  <a:tcPr/>
                </a:tc>
                <a:tc>
                  <a:txBody>
                    <a:bodyPr/>
                    <a:lstStyle/>
                    <a:p>
                      <a:pPr algn="ctr"/>
                      <a:r>
                        <a:rPr lang="en-GB">
                          <a:latin typeface="Times New Roman" panose="02020603050405020304" pitchFamily="18" charset="0"/>
                          <a:cs typeface="Times New Roman" panose="02020603050405020304" pitchFamily="18" charset="0"/>
                        </a:rPr>
                        <a:t>MSSV</a:t>
                      </a:r>
                      <a:endParaRPr lang="en-US">
                        <a:latin typeface="Times New Roman" panose="02020603050405020304" pitchFamily="18" charset="0"/>
                        <a:cs typeface="Times New Roman" panose="02020603050405020304" pitchFamily="18" charset="0"/>
                      </a:endParaRPr>
                    </a:p>
                  </a:txBody>
                  <a:tcPr/>
                </a:tc>
                <a:tc>
                  <a:txBody>
                    <a:bodyPr/>
                    <a:lstStyle/>
                    <a:p>
                      <a:pPr algn="ctr"/>
                      <a:r>
                        <a:rPr lang="en-GB">
                          <a:latin typeface="Times New Roman" panose="02020603050405020304" pitchFamily="18" charset="0"/>
                          <a:cs typeface="Times New Roman" panose="02020603050405020304" pitchFamily="18" charset="0"/>
                        </a:rPr>
                        <a:t>Lớp</a:t>
                      </a:r>
                      <a:endParaRPr lang="en-US">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18983339"/>
                  </a:ext>
                </a:extLst>
              </a:tr>
              <a:tr h="370840">
                <a:tc>
                  <a:txBody>
                    <a:bodyPr/>
                    <a:lstStyle/>
                    <a:p>
                      <a:pPr algn="ctr"/>
                      <a:r>
                        <a:rPr lang="en-US" smtClean="0">
                          <a:latin typeface="Times New Roman" panose="02020603050405020304" pitchFamily="18" charset="0"/>
                          <a:ea typeface="SF Pro Rounded" pitchFamily="50" charset="0"/>
                          <a:cs typeface="Times New Roman" panose="02020603050405020304" pitchFamily="18" charset="0"/>
                        </a:rPr>
                        <a:t>Nguyễn</a:t>
                      </a:r>
                      <a:r>
                        <a:rPr lang="en-US" baseline="0" smtClean="0">
                          <a:latin typeface="Times New Roman" panose="02020603050405020304" pitchFamily="18" charset="0"/>
                          <a:ea typeface="SF Pro Rounded" pitchFamily="50" charset="0"/>
                          <a:cs typeface="Times New Roman" panose="02020603050405020304" pitchFamily="18" charset="0"/>
                        </a:rPr>
                        <a:t> Xuân Thắng</a:t>
                      </a:r>
                      <a:endParaRPr lang="en-US">
                        <a:latin typeface="Times New Roman" panose="02020603050405020304" pitchFamily="18" charset="0"/>
                        <a:ea typeface="SF Pro Rounded" pitchFamily="50" charset="0"/>
                        <a:cs typeface="Times New Roman" panose="02020603050405020304" pitchFamily="18" charset="0"/>
                      </a:endParaRPr>
                    </a:p>
                  </a:txBody>
                  <a:tcPr/>
                </a:tc>
                <a:tc>
                  <a:txBody>
                    <a:bodyPr/>
                    <a:lstStyle/>
                    <a:p>
                      <a:pPr algn="ctr"/>
                      <a:r>
                        <a:rPr lang="en-US" smtClean="0">
                          <a:latin typeface="Times New Roman" panose="02020603050405020304" pitchFamily="18" charset="0"/>
                          <a:ea typeface="SF Pro Rounded" pitchFamily="50" charset="0"/>
                          <a:cs typeface="Times New Roman" panose="02020603050405020304" pitchFamily="18" charset="0"/>
                        </a:rPr>
                        <a:t>20170903</a:t>
                      </a:r>
                      <a:endParaRPr lang="en-US">
                        <a:latin typeface="Times New Roman" panose="02020603050405020304" pitchFamily="18" charset="0"/>
                        <a:ea typeface="SF Pro Rounded" pitchFamily="50" charset="0"/>
                        <a:cs typeface="Times New Roman" panose="02020603050405020304" pitchFamily="18" charset="0"/>
                      </a:endParaRPr>
                    </a:p>
                  </a:txBody>
                  <a:tcPr/>
                </a:tc>
                <a:tc>
                  <a:txBody>
                    <a:bodyPr/>
                    <a:lstStyle/>
                    <a:p>
                      <a:pPr algn="ctr"/>
                      <a:r>
                        <a:rPr lang="en-US" smtClean="0">
                          <a:latin typeface="Times New Roman" panose="02020603050405020304" pitchFamily="18" charset="0"/>
                          <a:ea typeface="SF Pro Rounded" pitchFamily="50" charset="0"/>
                          <a:cs typeface="Times New Roman" panose="02020603050405020304" pitchFamily="18" charset="0"/>
                        </a:rPr>
                        <a:t>CĐT08-K62</a:t>
                      </a:r>
                      <a:endParaRPr lang="en-US">
                        <a:latin typeface="Times New Roman" panose="02020603050405020304" pitchFamily="18" charset="0"/>
                        <a:ea typeface="SF Pro Rounded" pitchFamily="50" charset="0"/>
                        <a:cs typeface="Times New Roman" panose="02020603050405020304" pitchFamily="18" charset="0"/>
                      </a:endParaRPr>
                    </a:p>
                  </a:txBody>
                  <a:tcPr/>
                </a:tc>
                <a:extLst>
                  <a:ext uri="{0D108BD9-81ED-4DB2-BD59-A6C34878D82A}">
                    <a16:rowId xmlns:a16="http://schemas.microsoft.com/office/drawing/2014/main" val="3666059086"/>
                  </a:ext>
                </a:extLst>
              </a:tr>
              <a:tr h="370840">
                <a:tc>
                  <a:txBody>
                    <a:bodyPr/>
                    <a:lstStyle/>
                    <a:p>
                      <a:pPr algn="ctr"/>
                      <a:r>
                        <a:rPr lang="en-US" smtClean="0">
                          <a:latin typeface="Times New Roman" panose="02020603050405020304" pitchFamily="18" charset="0"/>
                          <a:ea typeface="SF Pro Rounded" pitchFamily="50" charset="0"/>
                          <a:cs typeface="Times New Roman" panose="02020603050405020304" pitchFamily="18" charset="0"/>
                        </a:rPr>
                        <a:t>Tống</a:t>
                      </a:r>
                      <a:r>
                        <a:rPr lang="en-US" baseline="0" smtClean="0">
                          <a:latin typeface="Times New Roman" panose="02020603050405020304" pitchFamily="18" charset="0"/>
                          <a:ea typeface="SF Pro Rounded" pitchFamily="50" charset="0"/>
                          <a:cs typeface="Times New Roman" panose="02020603050405020304" pitchFamily="18" charset="0"/>
                        </a:rPr>
                        <a:t> Nhật Minh</a:t>
                      </a:r>
                      <a:endParaRPr lang="en-US">
                        <a:latin typeface="Times New Roman" panose="02020603050405020304" pitchFamily="18" charset="0"/>
                        <a:ea typeface="SF Pro Rounded" pitchFamily="50" charset="0"/>
                        <a:cs typeface="Times New Roman" panose="02020603050405020304" pitchFamily="18" charset="0"/>
                      </a:endParaRPr>
                    </a:p>
                  </a:txBody>
                  <a:tcPr/>
                </a:tc>
                <a:tc>
                  <a:txBody>
                    <a:bodyPr/>
                    <a:lstStyle/>
                    <a:p>
                      <a:pPr algn="ctr"/>
                      <a:r>
                        <a:rPr lang="en-US" smtClean="0">
                          <a:latin typeface="Times New Roman" panose="02020603050405020304" pitchFamily="18" charset="0"/>
                          <a:ea typeface="SF Pro Rounded" pitchFamily="50" charset="0"/>
                          <a:cs typeface="Times New Roman" panose="02020603050405020304" pitchFamily="18" charset="0"/>
                        </a:rPr>
                        <a:t>20170829</a:t>
                      </a:r>
                      <a:endParaRPr lang="en-US">
                        <a:latin typeface="Times New Roman" panose="02020603050405020304" pitchFamily="18" charset="0"/>
                        <a:ea typeface="SF Pro Rounded" pitchFamily="50"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mtClean="0">
                          <a:latin typeface="Times New Roman" panose="02020603050405020304" pitchFamily="18" charset="0"/>
                          <a:ea typeface="SF Pro Rounded" pitchFamily="50" charset="0"/>
                          <a:cs typeface="Times New Roman" panose="02020603050405020304" pitchFamily="18" charset="0"/>
                        </a:rPr>
                        <a:t>CĐT08-K62</a:t>
                      </a:r>
                      <a:endParaRPr lang="en-US">
                        <a:latin typeface="Times New Roman" panose="02020603050405020304" pitchFamily="18" charset="0"/>
                        <a:ea typeface="SF Pro Rounded" pitchFamily="50" charset="0"/>
                        <a:cs typeface="Times New Roman" panose="02020603050405020304" pitchFamily="18" charset="0"/>
                      </a:endParaRPr>
                    </a:p>
                  </a:txBody>
                  <a:tcPr/>
                </a:tc>
                <a:extLst>
                  <a:ext uri="{0D108BD9-81ED-4DB2-BD59-A6C34878D82A}">
                    <a16:rowId xmlns:a16="http://schemas.microsoft.com/office/drawing/2014/main" val="323862796"/>
                  </a:ext>
                </a:extLst>
              </a:tr>
              <a:tr h="370840">
                <a:tc>
                  <a:txBody>
                    <a:bodyPr/>
                    <a:lstStyle/>
                    <a:p>
                      <a:pPr algn="ctr"/>
                      <a:r>
                        <a:rPr lang="en-US" smtClean="0">
                          <a:latin typeface="Times New Roman" panose="02020603050405020304" pitchFamily="18" charset="0"/>
                          <a:ea typeface="SF Pro Rounded" pitchFamily="50" charset="0"/>
                          <a:cs typeface="Times New Roman" panose="02020603050405020304" pitchFamily="18" charset="0"/>
                        </a:rPr>
                        <a:t>Lưu</a:t>
                      </a:r>
                      <a:r>
                        <a:rPr lang="en-US" baseline="0" smtClean="0">
                          <a:latin typeface="Times New Roman" panose="02020603050405020304" pitchFamily="18" charset="0"/>
                          <a:ea typeface="SF Pro Rounded" pitchFamily="50" charset="0"/>
                          <a:cs typeface="Times New Roman" panose="02020603050405020304" pitchFamily="18" charset="0"/>
                        </a:rPr>
                        <a:t> Văn Tiền</a:t>
                      </a:r>
                      <a:endParaRPr lang="en-US">
                        <a:latin typeface="Times New Roman" panose="02020603050405020304" pitchFamily="18" charset="0"/>
                        <a:ea typeface="SF Pro Rounded" pitchFamily="50" charset="0"/>
                        <a:cs typeface="Times New Roman" panose="02020603050405020304" pitchFamily="18" charset="0"/>
                      </a:endParaRPr>
                    </a:p>
                  </a:txBody>
                  <a:tcPr/>
                </a:tc>
                <a:tc>
                  <a:txBody>
                    <a:bodyPr/>
                    <a:lstStyle/>
                    <a:p>
                      <a:pPr algn="ctr"/>
                      <a:r>
                        <a:rPr lang="en-US" smtClean="0">
                          <a:latin typeface="Times New Roman" panose="02020603050405020304" pitchFamily="18" charset="0"/>
                          <a:ea typeface="SF Pro Rounded" pitchFamily="50" charset="0"/>
                          <a:cs typeface="Times New Roman" panose="02020603050405020304" pitchFamily="18" charset="0"/>
                        </a:rPr>
                        <a:t>20170936</a:t>
                      </a:r>
                      <a:endParaRPr lang="en-US">
                        <a:latin typeface="Times New Roman" panose="02020603050405020304" pitchFamily="18" charset="0"/>
                        <a:ea typeface="SF Pro Rounded" pitchFamily="50"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mtClean="0">
                          <a:latin typeface="Times New Roman" panose="02020603050405020304" pitchFamily="18" charset="0"/>
                          <a:ea typeface="SF Pro Rounded" pitchFamily="50" charset="0"/>
                          <a:cs typeface="Times New Roman" panose="02020603050405020304" pitchFamily="18" charset="0"/>
                        </a:rPr>
                        <a:t>CĐT01-K62</a:t>
                      </a:r>
                      <a:endParaRPr lang="en-US">
                        <a:latin typeface="Times New Roman" panose="02020603050405020304" pitchFamily="18" charset="0"/>
                        <a:ea typeface="SF Pro Rounded" pitchFamily="50" charset="0"/>
                        <a:cs typeface="Times New Roman" panose="02020603050405020304" pitchFamily="18" charset="0"/>
                      </a:endParaRPr>
                    </a:p>
                  </a:txBody>
                  <a:tcPr/>
                </a:tc>
                <a:extLst>
                  <a:ext uri="{0D108BD9-81ED-4DB2-BD59-A6C34878D82A}">
                    <a16:rowId xmlns:a16="http://schemas.microsoft.com/office/drawing/2014/main" val="1822338678"/>
                  </a:ext>
                </a:extLst>
              </a:tr>
            </a:tbl>
          </a:graphicData>
        </a:graphic>
      </p:graphicFrame>
      <p:sp>
        <p:nvSpPr>
          <p:cNvPr id="22" name="TextBox 9">
            <a:extLst>
              <a:ext uri="{FF2B5EF4-FFF2-40B4-BE49-F238E27FC236}">
                <a16:creationId xmlns:a16="http://schemas.microsoft.com/office/drawing/2014/main" id="{F4068575-AB45-48E8-9D5A-C3A445DCC6C4}"/>
              </a:ext>
            </a:extLst>
          </p:cNvPr>
          <p:cNvSpPr txBox="1"/>
          <p:nvPr/>
        </p:nvSpPr>
        <p:spPr>
          <a:xfrm>
            <a:off x="6779492" y="3024757"/>
            <a:ext cx="4107632" cy="1477328"/>
          </a:xfrm>
          <a:prstGeom prst="rect">
            <a:avLst/>
          </a:prstGeom>
          <a:noFill/>
        </p:spPr>
        <p:txBody>
          <a:bodyPr wrap="square" rtlCol="0">
            <a:spAutoFit/>
          </a:bodyPr>
          <a:lstStyle/>
          <a:p>
            <a:pPr algn="ctr"/>
            <a:r>
              <a:rPr lang="vi-VN">
                <a:latin typeface="Times New Roman" panose="02020603050405020304" pitchFamily="18" charset="0"/>
                <a:cs typeface="Times New Roman" panose="02020603050405020304" pitchFamily="18" charset="0"/>
              </a:rPr>
              <a:t>Giảng viên hướng dẫn : </a:t>
            </a:r>
          </a:p>
          <a:p>
            <a:r>
              <a:rPr lang="vi-VN" smtClean="0">
                <a:latin typeface="Times New Roman" panose="02020603050405020304" pitchFamily="18" charset="0"/>
                <a:cs typeface="Times New Roman" panose="02020603050405020304" pitchFamily="18" charset="0"/>
              </a:rPr>
              <a:t>TS.Mạc </a:t>
            </a:r>
            <a:r>
              <a:rPr lang="vi-VN">
                <a:latin typeface="Times New Roman" panose="02020603050405020304" pitchFamily="18" charset="0"/>
                <a:cs typeface="Times New Roman" panose="02020603050405020304" pitchFamily="18" charset="0"/>
              </a:rPr>
              <a:t>Thị Thoa , </a:t>
            </a:r>
            <a:endParaRPr lang="en-US" smtClean="0">
              <a:latin typeface="Times New Roman" panose="02020603050405020304" pitchFamily="18" charset="0"/>
              <a:cs typeface="Times New Roman" panose="02020603050405020304" pitchFamily="18" charset="0"/>
            </a:endParaRPr>
          </a:p>
          <a:p>
            <a:r>
              <a:rPr lang="vi-VN" smtClean="0">
                <a:latin typeface="Times New Roman" panose="02020603050405020304" pitchFamily="18" charset="0"/>
                <a:cs typeface="Times New Roman" panose="02020603050405020304" pitchFamily="18" charset="0"/>
              </a:rPr>
              <a:t>TS.Phạm </a:t>
            </a:r>
            <a:r>
              <a:rPr lang="vi-VN">
                <a:latin typeface="Times New Roman" panose="02020603050405020304" pitchFamily="18" charset="0"/>
                <a:cs typeface="Times New Roman" panose="02020603050405020304" pitchFamily="18" charset="0"/>
              </a:rPr>
              <a:t>Đức </a:t>
            </a:r>
            <a:r>
              <a:rPr lang="vi-VN" smtClean="0">
                <a:latin typeface="Times New Roman" panose="02020603050405020304" pitchFamily="18" charset="0"/>
                <a:cs typeface="Times New Roman" panose="02020603050405020304" pitchFamily="18" charset="0"/>
              </a:rPr>
              <a:t>An</a:t>
            </a:r>
            <a:r>
              <a:rPr lang="en-GB" smtClean="0">
                <a:latin typeface="Times New Roman" panose="02020603050405020304" pitchFamily="18" charset="0"/>
                <a:cs typeface="Times New Roman" panose="02020603050405020304" pitchFamily="18" charset="0"/>
              </a:rPr>
              <a:t>,</a:t>
            </a:r>
          </a:p>
          <a:p>
            <a:r>
              <a:rPr lang="en-GB" smtClean="0">
                <a:latin typeface="Times New Roman" panose="02020603050405020304" pitchFamily="18" charset="0"/>
                <a:cs typeface="Times New Roman" panose="02020603050405020304" pitchFamily="18" charset="0"/>
              </a:rPr>
              <a:t>TS.Nguyễn Xuân Thuận</a:t>
            </a:r>
            <a:r>
              <a:rPr lang="vi-VN" smtClean="0">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32748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30</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latin typeface="Times New Roman" panose="02020603050405020304" pitchFamily="18" charset="0"/>
                <a:cs typeface="Times New Roman" panose="02020603050405020304" pitchFamily="18" charset="0"/>
              </a:rPr>
              <a:t>5</a:t>
            </a:r>
            <a:r>
              <a:rPr lang="en-US" smtClean="0">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ZMP robot ASIMO</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30</a:t>
            </a:fld>
            <a:endParaRPr lang="en-US">
              <a:latin typeface="Times New Roman" panose="02020603050405020304" pitchFamily="18" charset="0"/>
              <a:cs typeface="Times New Roman" panose="02020603050405020304" pitchFamily="18" charset="0"/>
            </a:endParaRPr>
          </a:p>
        </p:txBody>
      </p:sp>
      <p:sp>
        <p:nvSpPr>
          <p:cNvPr id="5" name="TextBox 7">
            <a:extLst>
              <a:ext uri="{FF2B5EF4-FFF2-40B4-BE49-F238E27FC236}">
                <a16:creationId xmlns:a16="http://schemas.microsoft.com/office/drawing/2014/main" id="{4368C58E-0A6F-4252-B7B0-8375090BE318}"/>
              </a:ext>
            </a:extLst>
          </p:cNvPr>
          <p:cNvSpPr txBox="1"/>
          <p:nvPr/>
        </p:nvSpPr>
        <p:spPr>
          <a:xfrm>
            <a:off x="420246" y="1013646"/>
            <a:ext cx="60724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20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Momen tịnh tiến (P) và Momen quay (L)</a:t>
            </a:r>
          </a:p>
        </p:txBody>
      </p:sp>
      <p:sp>
        <p:nvSpPr>
          <p:cNvPr id="7" name="TextBox 8">
            <a:extLst>
              <a:ext uri="{FF2B5EF4-FFF2-40B4-BE49-F238E27FC236}">
                <a16:creationId xmlns:a16="http://schemas.microsoft.com/office/drawing/2014/main" id="{A8E37271-0928-48A0-811F-256EE57F3AAC}"/>
              </a:ext>
            </a:extLst>
          </p:cNvPr>
          <p:cNvSpPr txBox="1"/>
          <p:nvPr/>
        </p:nvSpPr>
        <p:spPr>
          <a:xfrm>
            <a:off x="495661" y="3228945"/>
            <a:ext cx="60724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2000" dirty="0">
                <a:solidFill>
                  <a:srgbClr val="000000"/>
                </a:solidFill>
                <a:latin typeface="Times New Roman" panose="02020603050405020304" pitchFamily="18" charset="0"/>
                <a:ea typeface="#9Slide03 Roboto" panose="02000000000000000000" pitchFamily="2" charset="0"/>
                <a:cs typeface="Times New Roman" panose="02020603050405020304" pitchFamily="18" charset="0"/>
              </a:rPr>
              <a:t>Công thức tính ZMP</a:t>
            </a:r>
          </a:p>
        </p:txBody>
      </p:sp>
      <p:pic>
        <p:nvPicPr>
          <p:cNvPr id="8" name="Picture 2">
            <a:extLst>
              <a:ext uri="{FF2B5EF4-FFF2-40B4-BE49-F238E27FC236}">
                <a16:creationId xmlns:a16="http://schemas.microsoft.com/office/drawing/2014/main" id="{EF1CF5E2-A785-4CBC-B454-F5AD8DE78138}"/>
              </a:ext>
            </a:extLst>
          </p:cNvPr>
          <p:cNvPicPr>
            <a:picLocks noChangeAspect="1"/>
          </p:cNvPicPr>
          <p:nvPr/>
        </p:nvPicPr>
        <p:blipFill>
          <a:blip r:embed="rId2"/>
          <a:stretch>
            <a:fillRect/>
          </a:stretch>
        </p:blipFill>
        <p:spPr>
          <a:xfrm>
            <a:off x="4142337" y="1770229"/>
            <a:ext cx="3907326" cy="1658771"/>
          </a:xfrm>
          <a:prstGeom prst="rect">
            <a:avLst/>
          </a:prstGeom>
        </p:spPr>
      </p:pic>
      <p:pic>
        <p:nvPicPr>
          <p:cNvPr id="9" name="Picture 9">
            <a:extLst>
              <a:ext uri="{FF2B5EF4-FFF2-40B4-BE49-F238E27FC236}">
                <a16:creationId xmlns:a16="http://schemas.microsoft.com/office/drawing/2014/main" id="{D5906962-021E-4D6B-8369-14BFB11A9104}"/>
              </a:ext>
            </a:extLst>
          </p:cNvPr>
          <p:cNvPicPr>
            <a:picLocks noChangeAspect="1"/>
          </p:cNvPicPr>
          <p:nvPr/>
        </p:nvPicPr>
        <p:blipFill>
          <a:blip r:embed="rId3"/>
          <a:stretch>
            <a:fillRect/>
          </a:stretch>
        </p:blipFill>
        <p:spPr>
          <a:xfrm>
            <a:off x="3969546" y="3713927"/>
            <a:ext cx="4516858" cy="2347578"/>
          </a:xfrm>
          <a:prstGeom prst="rect">
            <a:avLst/>
          </a:prstGeom>
        </p:spPr>
      </p:pic>
    </p:spTree>
    <p:extLst>
      <p:ext uri="{BB962C8B-B14F-4D97-AF65-F5344CB8AC3E}">
        <p14:creationId xmlns:p14="http://schemas.microsoft.com/office/powerpoint/2010/main" val="22315197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2B899CF-3EB8-40FD-B9F9-FD6B2A84C7C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5. ZMP robot ASIMO </a:t>
            </a:r>
            <a:br>
              <a:rPr lang="en-US">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Chỗ dành sẵn cho Số hiệu Bản chiếu 3">
            <a:extLst>
              <a:ext uri="{FF2B5EF4-FFF2-40B4-BE49-F238E27FC236}">
                <a16:creationId xmlns:a16="http://schemas.microsoft.com/office/drawing/2014/main" id="{E6E63AE8-3F4E-4F5E-BE85-F72DFED5B196}"/>
              </a:ext>
            </a:extLst>
          </p:cNvPr>
          <p:cNvSpPr>
            <a:spLocks noGrp="1"/>
          </p:cNvSpPr>
          <p:nvPr>
            <p:ph type="sldNum" sz="quarter" idx="12"/>
          </p:nvPr>
        </p:nvSpPr>
        <p:spPr/>
        <p:txBody>
          <a:bodyPr/>
          <a:lstStyle/>
          <a:p>
            <a:fld id="{9EA0BE3B-158A-4EDF-80DC-E394A0D1600F}" type="slidenum">
              <a:rPr lang="en-US" smtClean="0"/>
              <a:pPr/>
              <a:t>31</a:t>
            </a:fld>
            <a:endParaRPr lang="en-US"/>
          </a:p>
        </p:txBody>
      </p:sp>
      <p:pic>
        <p:nvPicPr>
          <p:cNvPr id="5" name="Media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43288" y="1050925"/>
            <a:ext cx="5303837" cy="4754563"/>
          </a:xfrm>
          <a:prstGeom prst="rect">
            <a:avLst/>
          </a:prstGeom>
        </p:spPr>
      </p:pic>
    </p:spTree>
    <p:extLst>
      <p:ext uri="{BB962C8B-B14F-4D97-AF65-F5344CB8AC3E}">
        <p14:creationId xmlns:p14="http://schemas.microsoft.com/office/powerpoint/2010/main" val="635248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55B6FDB-8010-4FA5-9974-B8B01720DFD9}"/>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6</a:t>
            </a:r>
            <a:r>
              <a:rPr lang="en-GB"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Mô</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phỏng</a:t>
            </a:r>
            <a:r>
              <a:rPr lang="en-GB" dirty="0">
                <a:latin typeface="Times New Roman" panose="02020603050405020304" pitchFamily="18" charset="0"/>
                <a:cs typeface="Times New Roman" panose="02020603050405020304" pitchFamily="18" charset="0"/>
              </a:rPr>
              <a:t> ROS</a:t>
            </a:r>
            <a:endParaRPr lang="en-US" dirty="0">
              <a:latin typeface="Times New Roman" panose="02020603050405020304" pitchFamily="18" charset="0"/>
              <a:cs typeface="Times New Roman" panose="02020603050405020304" pitchFamily="18" charset="0"/>
            </a:endParaRPr>
          </a:p>
        </p:txBody>
      </p:sp>
      <p:sp>
        <p:nvSpPr>
          <p:cNvPr id="4" name="Chỗ dành sẵn cho Số hiệu Bản chiếu 3">
            <a:extLst>
              <a:ext uri="{FF2B5EF4-FFF2-40B4-BE49-F238E27FC236}">
                <a16:creationId xmlns:a16="http://schemas.microsoft.com/office/drawing/2014/main" id="{28B5E497-4396-4F01-8EC6-134659929E41}"/>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32</a:t>
            </a:fld>
            <a:endParaRPr lang="en-US">
              <a:latin typeface="Times New Roman" panose="02020603050405020304" pitchFamily="18" charset="0"/>
              <a:cs typeface="Times New Roman" panose="02020603050405020304" pitchFamily="18" charset="0"/>
            </a:endParaRPr>
          </a:p>
        </p:txBody>
      </p:sp>
      <p:pic>
        <p:nvPicPr>
          <p:cNvPr id="6" name="Hình ảnh 5">
            <a:extLst>
              <a:ext uri="{FF2B5EF4-FFF2-40B4-BE49-F238E27FC236}">
                <a16:creationId xmlns:a16="http://schemas.microsoft.com/office/drawing/2014/main" id="{368284DC-7B5E-44C1-A8F0-FB49D9E63443}"/>
              </a:ext>
            </a:extLst>
          </p:cNvPr>
          <p:cNvPicPr>
            <a:picLocks noChangeAspect="1"/>
          </p:cNvPicPr>
          <p:nvPr/>
        </p:nvPicPr>
        <p:blipFill>
          <a:blip r:embed="rId2"/>
          <a:stretch>
            <a:fillRect/>
          </a:stretch>
        </p:blipFill>
        <p:spPr>
          <a:xfrm>
            <a:off x="6096000" y="1204093"/>
            <a:ext cx="4282911" cy="5173140"/>
          </a:xfrm>
          <a:prstGeom prst="rect">
            <a:avLst/>
          </a:prstGeom>
        </p:spPr>
      </p:pic>
      <p:sp>
        <p:nvSpPr>
          <p:cNvPr id="7" name="Hộp Văn bản 6">
            <a:extLst>
              <a:ext uri="{FF2B5EF4-FFF2-40B4-BE49-F238E27FC236}">
                <a16:creationId xmlns:a16="http://schemas.microsoft.com/office/drawing/2014/main" id="{FC7DE8CA-3688-4027-AA8E-AE722DF0C46C}"/>
              </a:ext>
            </a:extLst>
          </p:cNvPr>
          <p:cNvSpPr txBox="1"/>
          <p:nvPr/>
        </p:nvSpPr>
        <p:spPr>
          <a:xfrm>
            <a:off x="1300899" y="1280285"/>
            <a:ext cx="3326934" cy="646331"/>
          </a:xfrm>
          <a:prstGeom prst="rect">
            <a:avLst/>
          </a:prstGeom>
          <a:noFill/>
        </p:spPr>
        <p:txBody>
          <a:bodyPr wrap="square" rtlCol="0">
            <a:spAutoFit/>
          </a:bodyPr>
          <a:lstStyle/>
          <a:p>
            <a:r>
              <a:rPr lang="en-GB" dirty="0" err="1">
                <a:latin typeface="Times New Roman" panose="02020603050405020304" pitchFamily="18" charset="0"/>
                <a:cs typeface="Times New Roman" panose="02020603050405020304" pitchFamily="18" charset="0"/>
              </a:rPr>
              <a:t>Mô</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hình</a:t>
            </a:r>
            <a:r>
              <a:rPr lang="en-GB" dirty="0">
                <a:latin typeface="Times New Roman" panose="02020603050405020304" pitchFamily="18" charset="0"/>
                <a:cs typeface="Times New Roman" panose="02020603050405020304" pitchFamily="18" charset="0"/>
              </a:rPr>
              <a:t> robot </a:t>
            </a:r>
            <a:r>
              <a:rPr lang="en-GB" dirty="0" err="1">
                <a:latin typeface="Times New Roman" panose="02020603050405020304" pitchFamily="18" charset="0"/>
                <a:cs typeface="Times New Roman" panose="02020603050405020304" pitchFamily="18" charset="0"/>
              </a:rPr>
              <a:t>asimo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xây</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dựng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trên</a:t>
            </a:r>
            <a:r>
              <a:rPr lang="en-GB" dirty="0">
                <a:latin typeface="Times New Roman" panose="02020603050405020304" pitchFamily="18" charset="0"/>
                <a:cs typeface="Times New Roman" panose="02020603050405020304" pitchFamily="18" charset="0"/>
              </a:rPr>
              <a:t> ROS</a:t>
            </a:r>
            <a:endParaRPr lang="en-US" dirty="0">
              <a:latin typeface="Times New Roman" panose="02020603050405020304" pitchFamily="18" charset="0"/>
              <a:cs typeface="Times New Roman" panose="02020603050405020304" pitchFamily="18" charset="0"/>
            </a:endParaRPr>
          </a:p>
        </p:txBody>
      </p:sp>
      <p:pic>
        <p:nvPicPr>
          <p:cNvPr id="9" name="Hình ảnh 8">
            <a:extLst>
              <a:ext uri="{FF2B5EF4-FFF2-40B4-BE49-F238E27FC236}">
                <a16:creationId xmlns:a16="http://schemas.microsoft.com/office/drawing/2014/main" id="{8C8C8569-5068-4B24-AEE9-B45931F8474F}"/>
              </a:ext>
            </a:extLst>
          </p:cNvPr>
          <p:cNvPicPr>
            <a:picLocks noChangeAspect="1"/>
          </p:cNvPicPr>
          <p:nvPr/>
        </p:nvPicPr>
        <p:blipFill>
          <a:blip r:embed="rId3"/>
          <a:stretch>
            <a:fillRect/>
          </a:stretch>
        </p:blipFill>
        <p:spPr>
          <a:xfrm>
            <a:off x="2527863" y="1762296"/>
            <a:ext cx="2553184" cy="4454681"/>
          </a:xfrm>
          <a:prstGeom prst="rect">
            <a:avLst/>
          </a:prstGeom>
        </p:spPr>
      </p:pic>
    </p:spTree>
    <p:extLst>
      <p:ext uri="{BB962C8B-B14F-4D97-AF65-F5344CB8AC3E}">
        <p14:creationId xmlns:p14="http://schemas.microsoft.com/office/powerpoint/2010/main" val="25723298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C670467-612B-4C00-BC3E-8F6257CAB1F2}"/>
              </a:ext>
            </a:extLst>
          </p:cNvPr>
          <p:cNvSpPr>
            <a:spLocks noGrp="1"/>
          </p:cNvSpPr>
          <p:nvPr>
            <p:ph type="title"/>
          </p:nvPr>
        </p:nvSpPr>
        <p:spPr/>
        <p:txBody>
          <a:bodyPr/>
          <a:lstStyle/>
          <a:p>
            <a:r>
              <a:rPr lang="en-GB" dirty="0">
                <a:latin typeface="Times New Roman" panose="02020603050405020304" pitchFamily="18" charset="0"/>
                <a:cs typeface="Times New Roman" panose="02020603050405020304" pitchFamily="18" charset="0"/>
              </a:rPr>
              <a:t>6</a:t>
            </a:r>
            <a:r>
              <a:rPr lang="en-GB" smtClean="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Mô</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phỏng</a:t>
            </a:r>
            <a:r>
              <a:rPr lang="en-GB" dirty="0">
                <a:latin typeface="Times New Roman" panose="02020603050405020304" pitchFamily="18" charset="0"/>
                <a:cs typeface="Times New Roman" panose="02020603050405020304" pitchFamily="18" charset="0"/>
              </a:rPr>
              <a:t> ROS</a:t>
            </a:r>
            <a:endParaRPr lang="en-US" dirty="0">
              <a:latin typeface="Times New Roman" panose="02020603050405020304" pitchFamily="18" charset="0"/>
              <a:cs typeface="Times New Roman" panose="02020603050405020304" pitchFamily="18" charset="0"/>
            </a:endParaRPr>
          </a:p>
        </p:txBody>
      </p:sp>
      <p:sp>
        <p:nvSpPr>
          <p:cNvPr id="4" name="Chỗ dành sẵn cho Số hiệu Bản chiếu 3">
            <a:extLst>
              <a:ext uri="{FF2B5EF4-FFF2-40B4-BE49-F238E27FC236}">
                <a16:creationId xmlns:a16="http://schemas.microsoft.com/office/drawing/2014/main" id="{77C462F5-1583-49A8-BEF3-9A95BA3548D1}"/>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33</a:t>
            </a:fld>
            <a:endParaRPr lang="en-US">
              <a:latin typeface="Times New Roman" panose="02020603050405020304" pitchFamily="18" charset="0"/>
              <a:cs typeface="Times New Roman" panose="02020603050405020304" pitchFamily="18" charset="0"/>
            </a:endParaRPr>
          </a:p>
        </p:txBody>
      </p:sp>
      <p:sp>
        <p:nvSpPr>
          <p:cNvPr id="5" name="Hình chữ nhật 4">
            <a:extLst>
              <a:ext uri="{FF2B5EF4-FFF2-40B4-BE49-F238E27FC236}">
                <a16:creationId xmlns:a16="http://schemas.microsoft.com/office/drawing/2014/main" id="{BC2D56DF-403D-4721-80D8-D781199BB864}"/>
              </a:ext>
            </a:extLst>
          </p:cNvPr>
          <p:cNvSpPr/>
          <p:nvPr/>
        </p:nvSpPr>
        <p:spPr>
          <a:xfrm>
            <a:off x="3684232" y="3830714"/>
            <a:ext cx="1411549" cy="816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cmd_vel</a:t>
            </a:r>
            <a:endParaRPr lang="en-US" dirty="0">
              <a:latin typeface="Times New Roman" panose="02020603050405020304" pitchFamily="18" charset="0"/>
              <a:cs typeface="Times New Roman" panose="02020603050405020304" pitchFamily="18" charset="0"/>
            </a:endParaRPr>
          </a:p>
        </p:txBody>
      </p:sp>
      <p:sp>
        <p:nvSpPr>
          <p:cNvPr id="6" name="Hình Bầu dục 5">
            <a:extLst>
              <a:ext uri="{FF2B5EF4-FFF2-40B4-BE49-F238E27FC236}">
                <a16:creationId xmlns:a16="http://schemas.microsoft.com/office/drawing/2014/main" id="{575D33CF-64D8-4AF9-913C-42E9B3397C08}"/>
              </a:ext>
            </a:extLst>
          </p:cNvPr>
          <p:cNvSpPr/>
          <p:nvPr/>
        </p:nvSpPr>
        <p:spPr>
          <a:xfrm>
            <a:off x="781234" y="3799642"/>
            <a:ext cx="1589103" cy="87889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/path</a:t>
            </a:r>
            <a:endParaRPr lang="en-US" dirty="0">
              <a:latin typeface="Times New Roman" panose="02020603050405020304" pitchFamily="18" charset="0"/>
              <a:cs typeface="Times New Roman" panose="02020603050405020304" pitchFamily="18" charset="0"/>
            </a:endParaRPr>
          </a:p>
        </p:txBody>
      </p:sp>
      <p:sp>
        <p:nvSpPr>
          <p:cNvPr id="7" name="Hình Bầu dục 6">
            <a:extLst>
              <a:ext uri="{FF2B5EF4-FFF2-40B4-BE49-F238E27FC236}">
                <a16:creationId xmlns:a16="http://schemas.microsoft.com/office/drawing/2014/main" id="{DB68F496-2DDA-4BED-B9F2-B7EB35FC9612}"/>
              </a:ext>
            </a:extLst>
          </p:cNvPr>
          <p:cNvSpPr/>
          <p:nvPr/>
        </p:nvSpPr>
        <p:spPr>
          <a:xfrm>
            <a:off x="6409678" y="3724182"/>
            <a:ext cx="2104008" cy="10298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latin typeface="Times New Roman" panose="02020603050405020304" pitchFamily="18" charset="0"/>
                <a:cs typeface="Times New Roman" panose="02020603050405020304" pitchFamily="18" charset="0"/>
              </a:rPr>
              <a:t>asimo_walker</a:t>
            </a:r>
            <a:endParaRPr lang="en-US" dirty="0">
              <a:latin typeface="Times New Roman" panose="02020603050405020304" pitchFamily="18" charset="0"/>
              <a:cs typeface="Times New Roman" panose="02020603050405020304" pitchFamily="18" charset="0"/>
            </a:endParaRPr>
          </a:p>
        </p:txBody>
      </p:sp>
      <p:sp>
        <p:nvSpPr>
          <p:cNvPr id="8" name="Hình chữ nhật 7">
            <a:extLst>
              <a:ext uri="{FF2B5EF4-FFF2-40B4-BE49-F238E27FC236}">
                <a16:creationId xmlns:a16="http://schemas.microsoft.com/office/drawing/2014/main" id="{F878FD93-9E07-450E-B02A-5B64022984D7}"/>
              </a:ext>
            </a:extLst>
          </p:cNvPr>
          <p:cNvSpPr/>
          <p:nvPr/>
        </p:nvSpPr>
        <p:spPr>
          <a:xfrm>
            <a:off x="5319204" y="2052221"/>
            <a:ext cx="1411549" cy="816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joint_state</a:t>
            </a:r>
            <a:endParaRPr lang="en-US" dirty="0">
              <a:latin typeface="Times New Roman" panose="02020603050405020304" pitchFamily="18" charset="0"/>
              <a:cs typeface="Times New Roman" panose="02020603050405020304" pitchFamily="18" charset="0"/>
            </a:endParaRPr>
          </a:p>
        </p:txBody>
      </p:sp>
      <p:sp>
        <p:nvSpPr>
          <p:cNvPr id="9" name="Hình chữ nhật 8">
            <a:extLst>
              <a:ext uri="{FF2B5EF4-FFF2-40B4-BE49-F238E27FC236}">
                <a16:creationId xmlns:a16="http://schemas.microsoft.com/office/drawing/2014/main" id="{85FFD07B-D9AF-4A9F-BA3C-CBBC448FE730}"/>
              </a:ext>
            </a:extLst>
          </p:cNvPr>
          <p:cNvSpPr/>
          <p:nvPr/>
        </p:nvSpPr>
        <p:spPr>
          <a:xfrm>
            <a:off x="9367421" y="2549370"/>
            <a:ext cx="1411549" cy="816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/joint1</a:t>
            </a:r>
            <a:endParaRPr lang="en-US" dirty="0">
              <a:latin typeface="Times New Roman" panose="02020603050405020304" pitchFamily="18" charset="0"/>
              <a:cs typeface="Times New Roman" panose="02020603050405020304" pitchFamily="18" charset="0"/>
            </a:endParaRPr>
          </a:p>
        </p:txBody>
      </p:sp>
      <p:sp>
        <p:nvSpPr>
          <p:cNvPr id="10" name="Hình chữ nhật 9">
            <a:extLst>
              <a:ext uri="{FF2B5EF4-FFF2-40B4-BE49-F238E27FC236}">
                <a16:creationId xmlns:a16="http://schemas.microsoft.com/office/drawing/2014/main" id="{716914ED-C04A-4508-9297-1B28D49A13B2}"/>
              </a:ext>
            </a:extLst>
          </p:cNvPr>
          <p:cNvSpPr/>
          <p:nvPr/>
        </p:nvSpPr>
        <p:spPr>
          <a:xfrm>
            <a:off x="9367420" y="3766351"/>
            <a:ext cx="1411549" cy="816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/joint2</a:t>
            </a:r>
            <a:endParaRPr lang="en-US" dirty="0">
              <a:latin typeface="Times New Roman" panose="02020603050405020304" pitchFamily="18" charset="0"/>
              <a:cs typeface="Times New Roman" panose="02020603050405020304" pitchFamily="18" charset="0"/>
            </a:endParaRPr>
          </a:p>
        </p:txBody>
      </p:sp>
      <p:sp>
        <p:nvSpPr>
          <p:cNvPr id="11" name="Hộp Văn bản 10">
            <a:extLst>
              <a:ext uri="{FF2B5EF4-FFF2-40B4-BE49-F238E27FC236}">
                <a16:creationId xmlns:a16="http://schemas.microsoft.com/office/drawing/2014/main" id="{5D72BF45-F0D8-480F-9E28-66A6BD7E8390}"/>
              </a:ext>
            </a:extLst>
          </p:cNvPr>
          <p:cNvSpPr txBox="1"/>
          <p:nvPr/>
        </p:nvSpPr>
        <p:spPr>
          <a:xfrm>
            <a:off x="9367421" y="4998128"/>
            <a:ext cx="1411549"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 . .</a:t>
            </a:r>
            <a:endParaRPr lang="en-US" dirty="0">
              <a:latin typeface="Times New Roman" panose="02020603050405020304" pitchFamily="18" charset="0"/>
              <a:cs typeface="Times New Roman" panose="02020603050405020304" pitchFamily="18" charset="0"/>
            </a:endParaRPr>
          </a:p>
        </p:txBody>
      </p:sp>
      <p:cxnSp>
        <p:nvCxnSpPr>
          <p:cNvPr id="12" name="Đường kết nối Mũi tên Thẳng 11">
            <a:extLst>
              <a:ext uri="{FF2B5EF4-FFF2-40B4-BE49-F238E27FC236}">
                <a16:creationId xmlns:a16="http://schemas.microsoft.com/office/drawing/2014/main" id="{2854236D-728A-4EE5-9B05-0547DDC60BB1}"/>
              </a:ext>
            </a:extLst>
          </p:cNvPr>
          <p:cNvCxnSpPr>
            <a:stCxn id="7" idx="6"/>
            <a:endCxn id="9" idx="1"/>
          </p:cNvCxnSpPr>
          <p:nvPr/>
        </p:nvCxnSpPr>
        <p:spPr>
          <a:xfrm flipV="1">
            <a:off x="8513686" y="2957743"/>
            <a:ext cx="853735" cy="1281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Đường kết nối Mũi tên Thẳng 12">
            <a:extLst>
              <a:ext uri="{FF2B5EF4-FFF2-40B4-BE49-F238E27FC236}">
                <a16:creationId xmlns:a16="http://schemas.microsoft.com/office/drawing/2014/main" id="{E5F5CCBB-6EB2-40A2-B9D0-92C2506F0F03}"/>
              </a:ext>
            </a:extLst>
          </p:cNvPr>
          <p:cNvCxnSpPr>
            <a:stCxn id="7" idx="6"/>
            <a:endCxn id="10" idx="1"/>
          </p:cNvCxnSpPr>
          <p:nvPr/>
        </p:nvCxnSpPr>
        <p:spPr>
          <a:xfrm flipV="1">
            <a:off x="8513686" y="4174724"/>
            <a:ext cx="853734" cy="643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Đường kết nối Mũi tên Thẳng 13">
            <a:extLst>
              <a:ext uri="{FF2B5EF4-FFF2-40B4-BE49-F238E27FC236}">
                <a16:creationId xmlns:a16="http://schemas.microsoft.com/office/drawing/2014/main" id="{43DB138D-B068-4A43-B911-45CA1438FD4D}"/>
              </a:ext>
            </a:extLst>
          </p:cNvPr>
          <p:cNvCxnSpPr>
            <a:stCxn id="7" idx="6"/>
            <a:endCxn id="11" idx="1"/>
          </p:cNvCxnSpPr>
          <p:nvPr/>
        </p:nvCxnSpPr>
        <p:spPr>
          <a:xfrm>
            <a:off x="8513686" y="4239087"/>
            <a:ext cx="853735" cy="9437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Đường kết nối Mũi tên Thẳng 14">
            <a:extLst>
              <a:ext uri="{FF2B5EF4-FFF2-40B4-BE49-F238E27FC236}">
                <a16:creationId xmlns:a16="http://schemas.microsoft.com/office/drawing/2014/main" id="{3E89BF42-D6C7-4BB7-B37A-5DAFDD11B26E}"/>
              </a:ext>
            </a:extLst>
          </p:cNvPr>
          <p:cNvCxnSpPr>
            <a:stCxn id="5" idx="3"/>
            <a:endCxn id="7" idx="2"/>
          </p:cNvCxnSpPr>
          <p:nvPr/>
        </p:nvCxnSpPr>
        <p:spPr>
          <a:xfrm>
            <a:off x="5095781" y="4239087"/>
            <a:ext cx="13138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Đường kết nối Mũi tên Thẳng 15">
            <a:extLst>
              <a:ext uri="{FF2B5EF4-FFF2-40B4-BE49-F238E27FC236}">
                <a16:creationId xmlns:a16="http://schemas.microsoft.com/office/drawing/2014/main" id="{223D18BF-2646-43B3-A8D9-8D28FBC18FB2}"/>
              </a:ext>
            </a:extLst>
          </p:cNvPr>
          <p:cNvCxnSpPr>
            <a:endCxn id="7" idx="0"/>
          </p:cNvCxnSpPr>
          <p:nvPr/>
        </p:nvCxnSpPr>
        <p:spPr>
          <a:xfrm>
            <a:off x="6730753" y="2868967"/>
            <a:ext cx="730929" cy="8552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Đường kết nối Mũi tên Thẳng 16">
            <a:extLst>
              <a:ext uri="{FF2B5EF4-FFF2-40B4-BE49-F238E27FC236}">
                <a16:creationId xmlns:a16="http://schemas.microsoft.com/office/drawing/2014/main" id="{6AE11E1A-8E09-4978-8C60-F62F4E022A19}"/>
              </a:ext>
            </a:extLst>
          </p:cNvPr>
          <p:cNvCxnSpPr>
            <a:stCxn id="6" idx="6"/>
            <a:endCxn id="5" idx="1"/>
          </p:cNvCxnSpPr>
          <p:nvPr/>
        </p:nvCxnSpPr>
        <p:spPr>
          <a:xfrm>
            <a:off x="2370337" y="4239087"/>
            <a:ext cx="13138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Hộp Văn bản 17">
            <a:extLst>
              <a:ext uri="{FF2B5EF4-FFF2-40B4-BE49-F238E27FC236}">
                <a16:creationId xmlns:a16="http://schemas.microsoft.com/office/drawing/2014/main" id="{BDB7F918-03C3-4234-A29C-2766BFCB2791}"/>
              </a:ext>
            </a:extLst>
          </p:cNvPr>
          <p:cNvSpPr txBox="1"/>
          <p:nvPr/>
        </p:nvSpPr>
        <p:spPr>
          <a:xfrm>
            <a:off x="878889" y="1400421"/>
            <a:ext cx="1908728" cy="400110"/>
          </a:xfrm>
          <a:prstGeom prst="rect">
            <a:avLst/>
          </a:prstGeom>
          <a:noFill/>
        </p:spPr>
        <p:txBody>
          <a:bodyPr wrap="none" rtlCol="0">
            <a:spAutoFit/>
          </a:bodyPr>
          <a:lstStyle/>
          <a:p>
            <a:r>
              <a:rPr lang="en-GB" sz="2000" dirty="0">
                <a:latin typeface="Times New Roman" panose="02020603050405020304" pitchFamily="18" charset="0"/>
                <a:cs typeface="Times New Roman" panose="02020603050405020304" pitchFamily="18" charset="0"/>
              </a:rPr>
              <a:t>Đồ </a:t>
            </a:r>
            <a:r>
              <a:rPr lang="en-GB" sz="2000" dirty="0" err="1">
                <a:latin typeface="Times New Roman" panose="02020603050405020304" pitchFamily="18" charset="0"/>
                <a:cs typeface="Times New Roman" panose="02020603050405020304" pitchFamily="18" charset="0"/>
              </a:rPr>
              <a:t>thị</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rqt_graph</a:t>
            </a:r>
            <a:endParaRPr lang="en-US" sz="2000" dirty="0">
              <a:latin typeface="Times New Roman" panose="02020603050405020304" pitchFamily="18" charset="0"/>
              <a:cs typeface="Times New Roman" panose="02020603050405020304" pitchFamily="18" charset="0"/>
            </a:endParaRPr>
          </a:p>
        </p:txBody>
      </p:sp>
      <p:sp>
        <p:nvSpPr>
          <p:cNvPr id="19" name="Hộp Văn bản 18">
            <a:extLst>
              <a:ext uri="{FF2B5EF4-FFF2-40B4-BE49-F238E27FC236}">
                <a16:creationId xmlns:a16="http://schemas.microsoft.com/office/drawing/2014/main" id="{FACC3BAE-C02B-40A7-99CC-CA02E89FA2A7}"/>
              </a:ext>
            </a:extLst>
          </p:cNvPr>
          <p:cNvSpPr txBox="1"/>
          <p:nvPr/>
        </p:nvSpPr>
        <p:spPr>
          <a:xfrm>
            <a:off x="3288976" y="4686501"/>
            <a:ext cx="2266967" cy="369332"/>
          </a:xfrm>
          <a:prstGeom prst="rect">
            <a:avLst/>
          </a:prstGeom>
          <a:noFill/>
        </p:spPr>
        <p:txBody>
          <a:bodyPr wrap="none" rtlCol="0">
            <a:spAutoFit/>
          </a:bodyPr>
          <a:lstStyle/>
          <a:p>
            <a:r>
              <a:rPr lang="en-GB" dirty="0" err="1">
                <a:latin typeface="Times New Roman" panose="02020603050405020304" pitchFamily="18" charset="0"/>
                <a:cs typeface="Times New Roman" panose="02020603050405020304" pitchFamily="18" charset="0"/>
              </a:rPr>
              <a:t>geometry_msgs</a:t>
            </a:r>
            <a:r>
              <a:rPr lang="en-GB" dirty="0">
                <a:latin typeface="Times New Roman" panose="02020603050405020304" pitchFamily="18" charset="0"/>
                <a:cs typeface="Times New Roman" panose="02020603050405020304" pitchFamily="18" charset="0"/>
              </a:rPr>
              <a:t>/Twist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1948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95C582D-F29D-4D78-902A-2A8D1C56D151}"/>
              </a:ext>
            </a:extLst>
          </p:cNvPr>
          <p:cNvSpPr>
            <a:spLocks noGrp="1"/>
          </p:cNvSpPr>
          <p:nvPr>
            <p:ph type="title"/>
          </p:nvPr>
        </p:nvSpPr>
        <p:spPr/>
        <p:txBody>
          <a:bodyPr/>
          <a:lstStyle/>
          <a:p>
            <a:r>
              <a:rPr lang="en-GB" smtClean="0">
                <a:latin typeface="Times New Roman" panose="02020603050405020304" pitchFamily="18" charset="0"/>
                <a:cs typeface="Times New Roman" panose="02020603050405020304" pitchFamily="18" charset="0"/>
              </a:rPr>
              <a:t>6. </a:t>
            </a:r>
            <a:r>
              <a:rPr lang="en-GB" dirty="0" err="1">
                <a:latin typeface="Times New Roman" panose="02020603050405020304" pitchFamily="18" charset="0"/>
                <a:cs typeface="Times New Roman" panose="02020603050405020304" pitchFamily="18" charset="0"/>
              </a:rPr>
              <a:t>Mô</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phỏng</a:t>
            </a:r>
            <a:r>
              <a:rPr lang="en-GB" dirty="0">
                <a:latin typeface="Times New Roman" panose="02020603050405020304" pitchFamily="18" charset="0"/>
                <a:cs typeface="Times New Roman" panose="02020603050405020304" pitchFamily="18" charset="0"/>
              </a:rPr>
              <a:t> ROS</a:t>
            </a:r>
            <a:endParaRPr lang="en-US" dirty="0">
              <a:latin typeface="Times New Roman" panose="02020603050405020304" pitchFamily="18" charset="0"/>
              <a:cs typeface="Times New Roman" panose="02020603050405020304" pitchFamily="18" charset="0"/>
            </a:endParaRPr>
          </a:p>
        </p:txBody>
      </p:sp>
      <p:sp>
        <p:nvSpPr>
          <p:cNvPr id="4" name="Chỗ dành sẵn cho Số hiệu Bản chiếu 3">
            <a:extLst>
              <a:ext uri="{FF2B5EF4-FFF2-40B4-BE49-F238E27FC236}">
                <a16:creationId xmlns:a16="http://schemas.microsoft.com/office/drawing/2014/main" id="{A35BB8A3-729E-4E21-9894-39664B7FA96B}"/>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34</a:t>
            </a:fld>
            <a:endParaRPr lang="en-US">
              <a:latin typeface="Times New Roman" panose="02020603050405020304" pitchFamily="18" charset="0"/>
              <a:cs typeface="Times New Roman" panose="02020603050405020304" pitchFamily="18" charset="0"/>
            </a:endParaRPr>
          </a:p>
        </p:txBody>
      </p:sp>
      <p:sp>
        <p:nvSpPr>
          <p:cNvPr id="5" name="Hộp Văn bản 4">
            <a:extLst>
              <a:ext uri="{FF2B5EF4-FFF2-40B4-BE49-F238E27FC236}">
                <a16:creationId xmlns:a16="http://schemas.microsoft.com/office/drawing/2014/main" id="{F8E3344F-B197-4ACD-B57B-01C1C9140844}"/>
              </a:ext>
            </a:extLst>
          </p:cNvPr>
          <p:cNvSpPr txBox="1"/>
          <p:nvPr/>
        </p:nvSpPr>
        <p:spPr>
          <a:xfrm>
            <a:off x="593889" y="1008668"/>
            <a:ext cx="1293944"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Launch File</a:t>
            </a:r>
            <a:endParaRPr lang="en-US" dirty="0">
              <a:latin typeface="Times New Roman" panose="02020603050405020304" pitchFamily="18" charset="0"/>
              <a:cs typeface="Times New Roman" panose="02020603050405020304" pitchFamily="18" charset="0"/>
            </a:endParaRPr>
          </a:p>
        </p:txBody>
      </p:sp>
      <p:pic>
        <p:nvPicPr>
          <p:cNvPr id="6" name="Hình ảnh 5">
            <a:extLst>
              <a:ext uri="{FF2B5EF4-FFF2-40B4-BE49-F238E27FC236}">
                <a16:creationId xmlns:a16="http://schemas.microsoft.com/office/drawing/2014/main" id="{833B85D8-B122-449F-9BF7-38C4F0850446}"/>
              </a:ext>
            </a:extLst>
          </p:cNvPr>
          <p:cNvPicPr>
            <a:picLocks noChangeAspect="1"/>
          </p:cNvPicPr>
          <p:nvPr/>
        </p:nvPicPr>
        <p:blipFill>
          <a:blip r:embed="rId2"/>
          <a:stretch>
            <a:fillRect/>
          </a:stretch>
        </p:blipFill>
        <p:spPr>
          <a:xfrm>
            <a:off x="2487213" y="1093509"/>
            <a:ext cx="7646601" cy="5110048"/>
          </a:xfrm>
          <a:prstGeom prst="rect">
            <a:avLst/>
          </a:prstGeom>
        </p:spPr>
      </p:pic>
    </p:spTree>
    <p:extLst>
      <p:ext uri="{BB962C8B-B14F-4D97-AF65-F5344CB8AC3E}">
        <p14:creationId xmlns:p14="http://schemas.microsoft.com/office/powerpoint/2010/main" val="23391824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FEF105C-CB5B-4174-AA50-89124B0D7056}"/>
              </a:ext>
            </a:extLst>
          </p:cNvPr>
          <p:cNvSpPr>
            <a:spLocks noGrp="1"/>
          </p:cNvSpPr>
          <p:nvPr>
            <p:ph type="title"/>
          </p:nvPr>
        </p:nvSpPr>
        <p:spPr/>
        <p:txBody>
          <a:bodyPr/>
          <a:lstStyle/>
          <a:p>
            <a:r>
              <a:rPr lang="en-GB" smtClean="0">
                <a:latin typeface="Times New Roman" panose="02020603050405020304" pitchFamily="18" charset="0"/>
                <a:cs typeface="Times New Roman" panose="02020603050405020304" pitchFamily="18" charset="0"/>
              </a:rPr>
              <a:t>6. </a:t>
            </a:r>
            <a:r>
              <a:rPr lang="en-GB" dirty="0" err="1">
                <a:latin typeface="Times New Roman" panose="02020603050405020304" pitchFamily="18" charset="0"/>
                <a:cs typeface="Times New Roman" panose="02020603050405020304" pitchFamily="18" charset="0"/>
              </a:rPr>
              <a:t>Mô</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phỏng</a:t>
            </a:r>
            <a:r>
              <a:rPr lang="en-GB" dirty="0">
                <a:latin typeface="Times New Roman" panose="02020603050405020304" pitchFamily="18" charset="0"/>
                <a:cs typeface="Times New Roman" panose="02020603050405020304" pitchFamily="18" charset="0"/>
              </a:rPr>
              <a:t> ROS</a:t>
            </a:r>
            <a:endParaRPr lang="en-US" dirty="0">
              <a:latin typeface="Times New Roman" panose="02020603050405020304" pitchFamily="18" charset="0"/>
              <a:cs typeface="Times New Roman" panose="02020603050405020304" pitchFamily="18" charset="0"/>
            </a:endParaRPr>
          </a:p>
        </p:txBody>
      </p:sp>
      <p:sp>
        <p:nvSpPr>
          <p:cNvPr id="4" name="Chỗ dành sẵn cho Số hiệu Bản chiếu 3">
            <a:extLst>
              <a:ext uri="{FF2B5EF4-FFF2-40B4-BE49-F238E27FC236}">
                <a16:creationId xmlns:a16="http://schemas.microsoft.com/office/drawing/2014/main" id="{C7F9D910-764D-42BA-B6B5-39FC16BEB498}"/>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35</a:t>
            </a:fld>
            <a:endParaRPr lang="en-US">
              <a:latin typeface="Times New Roman" panose="02020603050405020304" pitchFamily="18" charset="0"/>
              <a:cs typeface="Times New Roman" panose="02020603050405020304" pitchFamily="18" charset="0"/>
            </a:endParaRPr>
          </a:p>
        </p:txBody>
      </p:sp>
      <p:pic>
        <p:nvPicPr>
          <p:cNvPr id="5" name="Hình ảnh 4">
            <a:extLst>
              <a:ext uri="{FF2B5EF4-FFF2-40B4-BE49-F238E27FC236}">
                <a16:creationId xmlns:a16="http://schemas.microsoft.com/office/drawing/2014/main" id="{72F4C81F-50EF-4D33-8F92-8EB6672FBB2C}"/>
              </a:ext>
            </a:extLst>
          </p:cNvPr>
          <p:cNvPicPr>
            <a:picLocks noChangeAspect="1"/>
          </p:cNvPicPr>
          <p:nvPr/>
        </p:nvPicPr>
        <p:blipFill>
          <a:blip r:embed="rId2"/>
          <a:stretch>
            <a:fillRect/>
          </a:stretch>
        </p:blipFill>
        <p:spPr>
          <a:xfrm>
            <a:off x="894118" y="976552"/>
            <a:ext cx="4535724" cy="5412631"/>
          </a:xfrm>
          <a:prstGeom prst="rect">
            <a:avLst/>
          </a:prstGeom>
        </p:spPr>
      </p:pic>
      <p:pic>
        <p:nvPicPr>
          <p:cNvPr id="6" name="Hình ảnh 5">
            <a:extLst>
              <a:ext uri="{FF2B5EF4-FFF2-40B4-BE49-F238E27FC236}">
                <a16:creationId xmlns:a16="http://schemas.microsoft.com/office/drawing/2014/main" id="{E267FABC-CCD7-4C9C-B622-D056D4954B91}"/>
              </a:ext>
            </a:extLst>
          </p:cNvPr>
          <p:cNvPicPr>
            <a:picLocks noChangeAspect="1"/>
          </p:cNvPicPr>
          <p:nvPr/>
        </p:nvPicPr>
        <p:blipFill>
          <a:blip r:embed="rId3"/>
          <a:stretch>
            <a:fillRect/>
          </a:stretch>
        </p:blipFill>
        <p:spPr>
          <a:xfrm>
            <a:off x="5566643" y="976552"/>
            <a:ext cx="3473662" cy="5442689"/>
          </a:xfrm>
          <a:prstGeom prst="rect">
            <a:avLst/>
          </a:prstGeom>
        </p:spPr>
      </p:pic>
      <p:pic>
        <p:nvPicPr>
          <p:cNvPr id="7" name="Hình ảnh 6">
            <a:extLst>
              <a:ext uri="{FF2B5EF4-FFF2-40B4-BE49-F238E27FC236}">
                <a16:creationId xmlns:a16="http://schemas.microsoft.com/office/drawing/2014/main" id="{2BF6A528-4ADE-4E26-B1C5-310CBE26F22C}"/>
              </a:ext>
            </a:extLst>
          </p:cNvPr>
          <p:cNvPicPr>
            <a:picLocks noChangeAspect="1"/>
          </p:cNvPicPr>
          <p:nvPr/>
        </p:nvPicPr>
        <p:blipFill>
          <a:blip r:embed="rId4"/>
          <a:stretch>
            <a:fillRect/>
          </a:stretch>
        </p:blipFill>
        <p:spPr>
          <a:xfrm>
            <a:off x="9177106" y="976552"/>
            <a:ext cx="3027847" cy="1078491"/>
          </a:xfrm>
          <a:prstGeom prst="rect">
            <a:avLst/>
          </a:prstGeom>
        </p:spPr>
      </p:pic>
    </p:spTree>
    <p:extLst>
      <p:ext uri="{BB962C8B-B14F-4D97-AF65-F5344CB8AC3E}">
        <p14:creationId xmlns:p14="http://schemas.microsoft.com/office/powerpoint/2010/main" val="3325714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6. Mô phỏng ROS</a:t>
            </a:r>
            <a:endParaRPr lang="en-US">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p:txBody>
          <a:bodyPr/>
          <a:lstStyle/>
          <a:p>
            <a:r>
              <a:rPr lang="en-US" sz="2000" smtClean="0">
                <a:latin typeface="Times New Roman" panose="02020603050405020304" pitchFamily="18" charset="0"/>
                <a:cs typeface="Times New Roman" panose="02020603050405020304" pitchFamily="18" charset="0"/>
              </a:rPr>
              <a:t>Kết quả mô phỏng</a:t>
            </a:r>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36</a:t>
            </a:fld>
            <a:endParaRPr lang="en-US">
              <a:latin typeface="Times New Roman" panose="02020603050405020304" pitchFamily="18" charset="0"/>
              <a:cs typeface="Times New Roman" panose="02020603050405020304" pitchFamily="18" charset="0"/>
            </a:endParaRPr>
          </a:p>
        </p:txBody>
      </p:sp>
      <p:pic>
        <p:nvPicPr>
          <p:cNvPr id="5" name="ROS_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76946" y="1518173"/>
            <a:ext cx="8316984" cy="4453052"/>
          </a:xfrm>
          <a:prstGeom prst="rect">
            <a:avLst/>
          </a:prstGeom>
        </p:spPr>
      </p:pic>
    </p:spTree>
    <p:extLst>
      <p:ext uri="{BB962C8B-B14F-4D97-AF65-F5344CB8AC3E}">
        <p14:creationId xmlns:p14="http://schemas.microsoft.com/office/powerpoint/2010/main" val="15225815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7</a:t>
            </a:r>
            <a:r>
              <a:rPr lang="en-US" smtClean="0">
                <a:latin typeface="Times New Roman" panose="02020603050405020304" pitchFamily="18" charset="0"/>
                <a:cs typeface="Times New Roman" panose="02020603050405020304" pitchFamily="18" charset="0"/>
              </a:rPr>
              <a:t>. Mô phỏng robot NAO</a:t>
            </a:r>
            <a:endParaRPr lang="en-US">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p:txBody>
          <a:bodyPr/>
          <a:lstStyle/>
          <a:p>
            <a:r>
              <a:rPr lang="en-US" sz="2000" smtClean="0">
                <a:latin typeface="Times New Roman" panose="02020603050405020304" pitchFamily="18" charset="0"/>
                <a:cs typeface="Times New Roman" panose="02020603050405020304" pitchFamily="18" charset="0"/>
              </a:rPr>
              <a:t>Phần mềm</a:t>
            </a:r>
          </a:p>
          <a:p>
            <a:pPr>
              <a:buFontTx/>
              <a:buChar char="-"/>
            </a:pPr>
            <a:r>
              <a:rPr lang="en-US" sz="2000" smtClean="0">
                <a:latin typeface="Times New Roman" panose="02020603050405020304" pitchFamily="18" charset="0"/>
                <a:cs typeface="Times New Roman" panose="02020603050405020304" pitchFamily="18" charset="0"/>
              </a:rPr>
              <a:t>Webots (8.4.0): Xây dựng môi trường mô phỏng robot NAO</a:t>
            </a:r>
          </a:p>
          <a:p>
            <a:pPr>
              <a:buFontTx/>
              <a:buChar char="-"/>
            </a:pPr>
            <a:r>
              <a:rPr lang="en-US" sz="2000" smtClean="0">
                <a:latin typeface="Times New Roman" panose="02020603050405020304" pitchFamily="18" charset="0"/>
                <a:cs typeface="Times New Roman" panose="02020603050405020304" pitchFamily="18" charset="0"/>
              </a:rPr>
              <a:t>Choregraphe (2.1.4): Lập trình mô phỏng robot NAO</a:t>
            </a:r>
          </a:p>
          <a:p>
            <a:pPr>
              <a:buFontTx/>
              <a:buChar char="-"/>
            </a:pPr>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37</a:t>
            </a:fld>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rotWithShape="1">
          <a:blip r:embed="rId2"/>
          <a:srcRect b="4502"/>
          <a:stretch/>
        </p:blipFill>
        <p:spPr bwMode="auto">
          <a:xfrm>
            <a:off x="701848" y="2331373"/>
            <a:ext cx="5006340" cy="319278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b="4957"/>
          <a:stretch/>
        </p:blipFill>
        <p:spPr bwMode="auto">
          <a:xfrm>
            <a:off x="6072496" y="2338993"/>
            <a:ext cx="5943600" cy="3177540"/>
          </a:xfrm>
          <a:prstGeom prst="rect">
            <a:avLst/>
          </a:prstGeom>
          <a:ln>
            <a:noFill/>
          </a:ln>
          <a:extLst>
            <a:ext uri="{53640926-AAD7-44D8-BBD7-CCE9431645EC}">
              <a14:shadowObscured xmlns:a14="http://schemas.microsoft.com/office/drawing/2010/main"/>
            </a:ext>
          </a:extLst>
        </p:spPr>
      </p:pic>
      <p:sp>
        <p:nvSpPr>
          <p:cNvPr id="8" name="Hộp Văn bản 18">
            <a:extLst>
              <a:ext uri="{FF2B5EF4-FFF2-40B4-BE49-F238E27FC236}">
                <a16:creationId xmlns:a16="http://schemas.microsoft.com/office/drawing/2014/main" id="{2933F367-2EA7-47DC-895A-03A745012B0B}"/>
              </a:ext>
            </a:extLst>
          </p:cNvPr>
          <p:cNvSpPr txBox="1"/>
          <p:nvPr/>
        </p:nvSpPr>
        <p:spPr>
          <a:xfrm>
            <a:off x="7630921" y="5601893"/>
            <a:ext cx="3051180"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Giao diện khởi động Webots</a:t>
            </a:r>
          </a:p>
        </p:txBody>
      </p:sp>
      <p:sp>
        <p:nvSpPr>
          <p:cNvPr id="10" name="Hộp Văn bản 18">
            <a:extLst>
              <a:ext uri="{FF2B5EF4-FFF2-40B4-BE49-F238E27FC236}">
                <a16:creationId xmlns:a16="http://schemas.microsoft.com/office/drawing/2014/main" id="{2933F367-2EA7-47DC-895A-03A745012B0B}"/>
              </a:ext>
            </a:extLst>
          </p:cNvPr>
          <p:cNvSpPr txBox="1"/>
          <p:nvPr/>
        </p:nvSpPr>
        <p:spPr>
          <a:xfrm>
            <a:off x="1354566" y="5678053"/>
            <a:ext cx="3365216" cy="369332"/>
          </a:xfrm>
          <a:prstGeom prst="rect">
            <a:avLst/>
          </a:prstGeom>
          <a:noFill/>
        </p:spPr>
        <p:txBody>
          <a:bodyPr wrap="square" rtlCol="0">
            <a:spAutoFit/>
          </a:bodyPr>
          <a:lstStyle/>
          <a:p>
            <a:pPr lvl="0"/>
            <a:r>
              <a:rPr lang="en-US">
                <a:latin typeface="Times New Roman" panose="02020603050405020304" pitchFamily="18" charset="0"/>
                <a:cs typeface="Times New Roman" panose="02020603050405020304" pitchFamily="18" charset="0"/>
              </a:rPr>
              <a:t>Giao diện khởi động </a:t>
            </a:r>
            <a:r>
              <a:rPr lang="en-US" smtClean="0">
                <a:latin typeface="Times New Roman" panose="02020603050405020304" pitchFamily="18" charset="0"/>
                <a:cs typeface="Times New Roman" panose="02020603050405020304" pitchFamily="18" charset="0"/>
              </a:rPr>
              <a:t>Choregraphe</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7232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7. Mô phỏng robot NAO</a:t>
            </a:r>
            <a:endParaRPr lang="en-US">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p:txBody>
          <a:bodyPr/>
          <a:lstStyle/>
          <a:p>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38</a:t>
            </a:fld>
            <a:endParaRPr lang="en-US">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extLst>
              <a:ext uri="{28A0092B-C50C-407E-A947-70E740481C1C}">
                <a14:useLocalDpi xmlns:a14="http://schemas.microsoft.com/office/drawing/2010/main" val="0"/>
              </a:ext>
            </a:extLst>
          </a:blip>
          <a:srcRect r="61820" b="54818"/>
          <a:stretch/>
        </p:blipFill>
        <p:spPr bwMode="auto">
          <a:xfrm>
            <a:off x="530108" y="1565190"/>
            <a:ext cx="3570837" cy="2849791"/>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rotWithShape="1">
          <a:blip r:embed="rId3">
            <a:extLst>
              <a:ext uri="{28A0092B-C50C-407E-A947-70E740481C1C}">
                <a14:useLocalDpi xmlns:a14="http://schemas.microsoft.com/office/drawing/2010/main" val="0"/>
              </a:ext>
            </a:extLst>
          </a:blip>
          <a:srcRect l="28240" t="31741" r="36806" b="5688"/>
          <a:stretch/>
        </p:blipFill>
        <p:spPr bwMode="auto">
          <a:xfrm>
            <a:off x="8451272" y="1565189"/>
            <a:ext cx="2964873" cy="2849791"/>
          </a:xfrm>
          <a:prstGeom prst="rect">
            <a:avLst/>
          </a:prstGeom>
          <a:noFill/>
          <a:ln>
            <a:noFill/>
          </a:ln>
        </p:spPr>
      </p:pic>
      <p:pic>
        <p:nvPicPr>
          <p:cNvPr id="7" name="Picture 6"/>
          <p:cNvPicPr/>
          <p:nvPr/>
        </p:nvPicPr>
        <p:blipFill rotWithShape="1">
          <a:blip r:embed="rId4">
            <a:extLst>
              <a:ext uri="{28A0092B-C50C-407E-A947-70E740481C1C}">
                <a14:useLocalDpi xmlns:a14="http://schemas.microsoft.com/office/drawing/2010/main" val="0"/>
              </a:ext>
            </a:extLst>
          </a:blip>
          <a:srcRect l="14655" t="14673" r="27874" b="28336"/>
          <a:stretch/>
        </p:blipFill>
        <p:spPr bwMode="auto">
          <a:xfrm>
            <a:off x="4719183" y="1565189"/>
            <a:ext cx="3020291" cy="2849791"/>
          </a:xfrm>
          <a:prstGeom prst="rect">
            <a:avLst/>
          </a:prstGeom>
          <a:noFill/>
          <a:ln>
            <a:noFill/>
          </a:ln>
          <a:extLst>
            <a:ext uri="{53640926-AAD7-44D8-BBD7-CCE9431645EC}">
              <a14:shadowObscured xmlns:a14="http://schemas.microsoft.com/office/drawing/2010/main"/>
            </a:ext>
          </a:extLst>
        </p:spPr>
      </p:pic>
      <p:sp>
        <p:nvSpPr>
          <p:cNvPr id="8" name="Hộp Văn bản 18">
            <a:extLst>
              <a:ext uri="{FF2B5EF4-FFF2-40B4-BE49-F238E27FC236}">
                <a16:creationId xmlns:a16="http://schemas.microsoft.com/office/drawing/2014/main" id="{2933F367-2EA7-47DC-895A-03A745012B0B}"/>
              </a:ext>
            </a:extLst>
          </p:cNvPr>
          <p:cNvSpPr txBox="1"/>
          <p:nvPr/>
        </p:nvSpPr>
        <p:spPr>
          <a:xfrm>
            <a:off x="789936" y="4714186"/>
            <a:ext cx="3051180" cy="646331"/>
          </a:xfrm>
          <a:prstGeom prst="rect">
            <a:avLst/>
          </a:prstGeom>
          <a:noFill/>
        </p:spPr>
        <p:txBody>
          <a:bodyPr wrap="square" rtlCol="0">
            <a:spAutoFit/>
          </a:bodyPr>
          <a:lstStyle/>
          <a:p>
            <a:pPr lvl="0"/>
            <a:r>
              <a:rPr lang="en-US">
                <a:latin typeface="Times New Roman" panose="02020603050405020304" pitchFamily="18" charset="0"/>
                <a:cs typeface="Times New Roman" panose="02020603050405020304" pitchFamily="18" charset="0"/>
              </a:rPr>
              <a:t>Nhấn nút Add a new object or import an object</a:t>
            </a:r>
            <a:endParaRPr lang="en-US" b="1">
              <a:latin typeface="Times New Roman" panose="02020603050405020304" pitchFamily="18" charset="0"/>
              <a:cs typeface="Times New Roman" panose="02020603050405020304" pitchFamily="18" charset="0"/>
            </a:endParaRPr>
          </a:p>
        </p:txBody>
      </p:sp>
      <p:sp>
        <p:nvSpPr>
          <p:cNvPr id="9" name="Hộp Văn bản 18">
            <a:extLst>
              <a:ext uri="{FF2B5EF4-FFF2-40B4-BE49-F238E27FC236}">
                <a16:creationId xmlns:a16="http://schemas.microsoft.com/office/drawing/2014/main" id="{2933F367-2EA7-47DC-895A-03A745012B0B}"/>
              </a:ext>
            </a:extLst>
          </p:cNvPr>
          <p:cNvSpPr txBox="1"/>
          <p:nvPr/>
        </p:nvSpPr>
        <p:spPr>
          <a:xfrm>
            <a:off x="4688294" y="4762991"/>
            <a:ext cx="3051180" cy="369332"/>
          </a:xfrm>
          <a:prstGeom prst="rect">
            <a:avLst/>
          </a:prstGeom>
          <a:noFill/>
        </p:spPr>
        <p:txBody>
          <a:bodyPr wrap="square" rtlCol="0">
            <a:spAutoFit/>
          </a:bodyPr>
          <a:lstStyle/>
          <a:p>
            <a:pPr lvl="0"/>
            <a:r>
              <a:rPr lang="en-US">
                <a:latin typeface="Times New Roman" panose="02020603050405020304" pitchFamily="18" charset="0"/>
                <a:cs typeface="Times New Roman" panose="02020603050405020304" pitchFamily="18" charset="0"/>
              </a:rPr>
              <a:t>Chọn PROTO (Webots)</a:t>
            </a:r>
            <a:endParaRPr lang="en-US" b="1">
              <a:latin typeface="Times New Roman" panose="02020603050405020304" pitchFamily="18" charset="0"/>
              <a:cs typeface="Times New Roman" panose="02020603050405020304" pitchFamily="18" charset="0"/>
            </a:endParaRPr>
          </a:p>
        </p:txBody>
      </p:sp>
      <p:sp>
        <p:nvSpPr>
          <p:cNvPr id="10" name="Hộp Văn bản 18">
            <a:extLst>
              <a:ext uri="{FF2B5EF4-FFF2-40B4-BE49-F238E27FC236}">
                <a16:creationId xmlns:a16="http://schemas.microsoft.com/office/drawing/2014/main" id="{2933F367-2EA7-47DC-895A-03A745012B0B}"/>
              </a:ext>
            </a:extLst>
          </p:cNvPr>
          <p:cNvSpPr txBox="1"/>
          <p:nvPr/>
        </p:nvSpPr>
        <p:spPr>
          <a:xfrm>
            <a:off x="8586652" y="4714186"/>
            <a:ext cx="3051180" cy="646331"/>
          </a:xfrm>
          <a:prstGeom prst="rect">
            <a:avLst/>
          </a:prstGeom>
          <a:noFill/>
        </p:spPr>
        <p:txBody>
          <a:bodyPr wrap="square" rtlCol="0">
            <a:spAutoFit/>
          </a:bodyPr>
          <a:lstStyle/>
          <a:p>
            <a:pPr lvl="0"/>
            <a:r>
              <a:rPr lang="en-US" b="1">
                <a:latin typeface="Times New Roman" panose="02020603050405020304" pitchFamily="18" charset="0"/>
                <a:cs typeface="Times New Roman" panose="02020603050405020304" pitchFamily="18" charset="0"/>
              </a:rPr>
              <a:t>Chọn và lấy ra những đồ vật cần thiết </a:t>
            </a:r>
            <a:endParaRPr lang="en-US"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64857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7</a:t>
            </a:r>
            <a:r>
              <a:rPr lang="en-US" smtClean="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Mô phỏng robot NAO</a:t>
            </a:r>
          </a:p>
        </p:txBody>
      </p:sp>
      <p:sp>
        <p:nvSpPr>
          <p:cNvPr id="3" name="Text Placeholder 2"/>
          <p:cNvSpPr>
            <a:spLocks noGrp="1"/>
          </p:cNvSpPr>
          <p:nvPr>
            <p:ph type="body" sz="quarter" idx="13"/>
          </p:nvPr>
        </p:nvSpPr>
        <p:spPr/>
        <p:txBody>
          <a:bodyPr/>
          <a:lstStyle/>
          <a:p>
            <a:r>
              <a:rPr lang="en-US" sz="2000" smtClean="0">
                <a:latin typeface="Times New Roman" panose="02020603050405020304" pitchFamily="18" charset="0"/>
                <a:cs typeface="Times New Roman" panose="02020603050405020304" pitchFamily="18" charset="0"/>
              </a:rPr>
              <a:t>Nhiệm vụ 1: Robot di chuyển theo quỹ đạo kết hợp tránh vật cản và timeline thực hiện một số động tác thể dục và vẫy tay chào</a:t>
            </a:r>
          </a:p>
          <a:p>
            <a:endParaRPr lang="en-US" sz="2000" smtClean="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39</a:t>
            </a:fld>
            <a:endParaRPr lang="en-US">
              <a:latin typeface="Times New Roman" panose="02020603050405020304" pitchFamily="18" charset="0"/>
              <a:cs typeface="Times New Roman" panose="02020603050405020304" pitchFamily="18" charset="0"/>
            </a:endParaRPr>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t="3703" r="802" b="13676"/>
          <a:stretch/>
        </p:blipFill>
        <p:spPr bwMode="auto">
          <a:xfrm>
            <a:off x="2198711" y="1862724"/>
            <a:ext cx="7455243" cy="3852276"/>
          </a:xfrm>
          <a:prstGeom prst="rect">
            <a:avLst/>
          </a:prstGeom>
          <a:ln>
            <a:noFill/>
          </a:ln>
          <a:extLst>
            <a:ext uri="{53640926-AAD7-44D8-BBD7-CCE9431645EC}">
              <a14:shadowObscured xmlns:a14="http://schemas.microsoft.com/office/drawing/2010/main"/>
            </a:ext>
          </a:extLst>
        </p:spPr>
      </p:pic>
      <p:sp>
        <p:nvSpPr>
          <p:cNvPr id="9" name="Hộp Văn bản 18">
            <a:extLst>
              <a:ext uri="{FF2B5EF4-FFF2-40B4-BE49-F238E27FC236}">
                <a16:creationId xmlns:a16="http://schemas.microsoft.com/office/drawing/2014/main" id="{2933F367-2EA7-47DC-895A-03A745012B0B}"/>
              </a:ext>
            </a:extLst>
          </p:cNvPr>
          <p:cNvSpPr txBox="1"/>
          <p:nvPr/>
        </p:nvSpPr>
        <p:spPr>
          <a:xfrm>
            <a:off x="3744554" y="5914672"/>
            <a:ext cx="4701695"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Quỹ đạo di chuyển của robot trong nhiệm vụ 1</a:t>
            </a:r>
          </a:p>
        </p:txBody>
      </p:sp>
    </p:spTree>
    <p:extLst>
      <p:ext uri="{BB962C8B-B14F-4D97-AF65-F5344CB8AC3E}">
        <p14:creationId xmlns:p14="http://schemas.microsoft.com/office/powerpoint/2010/main" val="9832916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8" name="Title 1">
            <a:extLst>
              <a:ext uri="{FF2B5EF4-FFF2-40B4-BE49-F238E27FC236}">
                <a16:creationId xmlns:a16="http://schemas.microsoft.com/office/drawing/2014/main" id="{CC3D0F25-42BA-4F12-99F9-D0262469A232}"/>
              </a:ext>
            </a:extLst>
          </p:cNvPr>
          <p:cNvSpPr>
            <a:spLocks noGrp="1"/>
          </p:cNvSpPr>
          <p:nvPr>
            <p:ph type="title"/>
          </p:nvPr>
        </p:nvSpPr>
        <p:spPr>
          <a:xfrm>
            <a:off x="338736" y="112543"/>
            <a:ext cx="11514528" cy="436098"/>
          </a:xfrm>
        </p:spPr>
        <p:txBody>
          <a:bodyPr/>
          <a:lstStyle/>
          <a:p>
            <a:r>
              <a:rPr lang="en-US">
                <a:latin typeface="Times New Roman" panose="02020603050405020304" pitchFamily="18" charset="0"/>
                <a:cs typeface="Times New Roman" panose="02020603050405020304" pitchFamily="18" charset="0"/>
              </a:rPr>
              <a:t>Nội dung trình bày</a:t>
            </a:r>
          </a:p>
        </p:txBody>
      </p:sp>
      <p:sp>
        <p:nvSpPr>
          <p:cNvPr id="9" name="Slide Number Placeholder 3">
            <a:extLst>
              <a:ext uri="{FF2B5EF4-FFF2-40B4-BE49-F238E27FC236}">
                <a16:creationId xmlns:a16="http://schemas.microsoft.com/office/drawing/2014/main" id="{973263E6-259B-43B7-AC31-C3F862D54B76}"/>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pPr/>
              <a:t>4</a:t>
            </a:fld>
            <a:endParaRPr lang="en-US"/>
          </a:p>
        </p:txBody>
      </p:sp>
      <p:graphicFrame>
        <p:nvGraphicFramePr>
          <p:cNvPr id="10" name="Hộp Văn bản 1">
            <a:extLst>
              <a:ext uri="{FF2B5EF4-FFF2-40B4-BE49-F238E27FC236}">
                <a16:creationId xmlns:a16="http://schemas.microsoft.com/office/drawing/2014/main" id="{347D5B21-0ADB-49E2-9FC3-B1C1A3E129FA}"/>
              </a:ext>
            </a:extLst>
          </p:cNvPr>
          <p:cNvGraphicFramePr>
            <a:graphicFrameLocks noGrp="1"/>
          </p:cNvGraphicFramePr>
          <p:nvPr>
            <p:ph sz="quarter" idx="13"/>
            <p:extLst>
              <p:ext uri="{D42A27DB-BD31-4B8C-83A1-F6EECF244321}">
                <p14:modId xmlns:p14="http://schemas.microsoft.com/office/powerpoint/2010/main" val="2531648776"/>
              </p:ext>
            </p:extLst>
          </p:nvPr>
        </p:nvGraphicFramePr>
        <p:xfrm>
          <a:off x="1440514" y="921215"/>
          <a:ext cx="9692554" cy="5106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52141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7</a:t>
            </a:r>
            <a:r>
              <a:rPr lang="en-US" smtClean="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Mô phỏng robot NAO</a:t>
            </a:r>
          </a:p>
        </p:txBody>
      </p:sp>
      <p:sp>
        <p:nvSpPr>
          <p:cNvPr id="3" name="Text Placeholder 2"/>
          <p:cNvSpPr>
            <a:spLocks noGrp="1"/>
          </p:cNvSpPr>
          <p:nvPr>
            <p:ph type="body" sz="quarter" idx="13"/>
          </p:nvPr>
        </p:nvSpPr>
        <p:spPr/>
        <p:txBody>
          <a:bodyPr/>
          <a:lstStyle/>
          <a:p>
            <a:r>
              <a:rPr lang="en-US" sz="2000" smtClean="0">
                <a:latin typeface="Times New Roman" panose="02020603050405020304" pitchFamily="18" charset="0"/>
                <a:cs typeface="Times New Roman" panose="02020603050405020304" pitchFamily="18" charset="0"/>
              </a:rPr>
              <a:t>Khối lệnh điều khiển robot theo nhiệm vụ 1:</a:t>
            </a:r>
          </a:p>
          <a:p>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40</a:t>
            </a:fld>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2419862" y="1491920"/>
            <a:ext cx="7092461" cy="4322287"/>
          </a:xfrm>
          <a:prstGeom prst="rect">
            <a:avLst/>
          </a:prstGeom>
        </p:spPr>
      </p:pic>
    </p:spTree>
    <p:extLst>
      <p:ext uri="{BB962C8B-B14F-4D97-AF65-F5344CB8AC3E}">
        <p14:creationId xmlns:p14="http://schemas.microsoft.com/office/powerpoint/2010/main" val="17415564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7. </a:t>
            </a:r>
            <a:r>
              <a:rPr lang="en-US">
                <a:latin typeface="Times New Roman" panose="02020603050405020304" pitchFamily="18" charset="0"/>
                <a:cs typeface="Times New Roman" panose="02020603050405020304" pitchFamily="18" charset="0"/>
              </a:rPr>
              <a:t>Mô phỏng robot NAO</a:t>
            </a:r>
          </a:p>
        </p:txBody>
      </p:sp>
      <p:sp>
        <p:nvSpPr>
          <p:cNvPr id="3" name="Text Placeholder 2"/>
          <p:cNvSpPr>
            <a:spLocks noGrp="1"/>
          </p:cNvSpPr>
          <p:nvPr>
            <p:ph type="body" sz="quarter" idx="13"/>
          </p:nvPr>
        </p:nvSpPr>
        <p:spPr/>
        <p:txBody>
          <a:bodyPr/>
          <a:lstStyle/>
          <a:p>
            <a:r>
              <a:rPr lang="en-US" sz="2000" smtClean="0">
                <a:latin typeface="Times New Roman" panose="02020603050405020304" pitchFamily="18" charset="0"/>
                <a:cs typeface="Times New Roman" panose="02020603050405020304" pitchFamily="18" charset="0"/>
              </a:rPr>
              <a:t>Nhiệm vụ 2: Robot cầm vật và di chuyển theo quỹ đạo đến vị trí người sử dụng </a:t>
            </a:r>
          </a:p>
          <a:p>
            <a:endParaRPr lang="en-US" sz="2000" smtClean="0">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41</a:t>
            </a:fld>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bwMode="auto">
          <a:xfrm>
            <a:off x="2887517" y="1542604"/>
            <a:ext cx="6019611" cy="4156232"/>
          </a:xfrm>
          <a:prstGeom prst="rect">
            <a:avLst/>
          </a:prstGeom>
          <a:ln>
            <a:noFill/>
          </a:ln>
          <a:extLst>
            <a:ext uri="{53640926-AAD7-44D8-BBD7-CCE9431645EC}">
              <a14:shadowObscured xmlns:a14="http://schemas.microsoft.com/office/drawing/2010/main"/>
            </a:ext>
          </a:extLst>
        </p:spPr>
      </p:pic>
      <p:sp>
        <p:nvSpPr>
          <p:cNvPr id="8" name="Hộp Văn bản 18">
            <a:extLst>
              <a:ext uri="{FF2B5EF4-FFF2-40B4-BE49-F238E27FC236}">
                <a16:creationId xmlns:a16="http://schemas.microsoft.com/office/drawing/2014/main" id="{2933F367-2EA7-47DC-895A-03A745012B0B}"/>
              </a:ext>
            </a:extLst>
          </p:cNvPr>
          <p:cNvSpPr txBox="1"/>
          <p:nvPr/>
        </p:nvSpPr>
        <p:spPr>
          <a:xfrm>
            <a:off x="3744554" y="5914672"/>
            <a:ext cx="4701695" cy="369332"/>
          </a:xfrm>
          <a:prstGeom prst="rect">
            <a:avLst/>
          </a:prstGeom>
          <a:noFill/>
        </p:spPr>
        <p:txBody>
          <a:bodyPr wrap="square" rtlCol="0">
            <a:spAutoFit/>
          </a:bodyPr>
          <a:lstStyle/>
          <a:p>
            <a:pPr lvl="0"/>
            <a:r>
              <a:rPr lang="en-US" smtClean="0">
                <a:latin typeface="Times New Roman" panose="02020603050405020304" pitchFamily="18" charset="0"/>
                <a:cs typeface="Times New Roman" panose="02020603050405020304" pitchFamily="18" charset="0"/>
              </a:rPr>
              <a:t>Quỹ đạo di chuyển của robot trong nhiệm vụ 2</a:t>
            </a:r>
          </a:p>
        </p:txBody>
      </p:sp>
    </p:spTree>
    <p:extLst>
      <p:ext uri="{BB962C8B-B14F-4D97-AF65-F5344CB8AC3E}">
        <p14:creationId xmlns:p14="http://schemas.microsoft.com/office/powerpoint/2010/main" val="42245748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7. </a:t>
            </a:r>
            <a:r>
              <a:rPr lang="en-US">
                <a:latin typeface="Times New Roman" panose="02020603050405020304" pitchFamily="18" charset="0"/>
                <a:cs typeface="Times New Roman" panose="02020603050405020304" pitchFamily="18" charset="0"/>
              </a:rPr>
              <a:t>Mô phỏng robot NAO</a:t>
            </a:r>
          </a:p>
        </p:txBody>
      </p:sp>
      <p:sp>
        <p:nvSpPr>
          <p:cNvPr id="3" name="Text Placeholder 2"/>
          <p:cNvSpPr>
            <a:spLocks noGrp="1"/>
          </p:cNvSpPr>
          <p:nvPr>
            <p:ph type="body" sz="quarter" idx="13"/>
          </p:nvPr>
        </p:nvSpPr>
        <p:spPr/>
        <p:txBody>
          <a:bodyPr/>
          <a:lstStyle/>
          <a:p>
            <a:r>
              <a:rPr lang="en-US" sz="2000" smtClean="0">
                <a:latin typeface="Times New Roman" panose="02020603050405020304" pitchFamily="18" charset="0"/>
                <a:cs typeface="Times New Roman" panose="02020603050405020304" pitchFamily="18" charset="0"/>
              </a:rPr>
              <a:t>Khối lệnh điều khiển robot theo nhiệm vụ 2:</a:t>
            </a:r>
          </a:p>
          <a:p>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42</a:t>
            </a:fld>
            <a:endParaRPr lang="en-US">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2269662" y="1575147"/>
            <a:ext cx="7797973" cy="3892780"/>
          </a:xfrm>
          <a:prstGeom prst="rect">
            <a:avLst/>
          </a:prstGeom>
        </p:spPr>
      </p:pic>
    </p:spTree>
    <p:extLst>
      <p:ext uri="{BB962C8B-B14F-4D97-AF65-F5344CB8AC3E}">
        <p14:creationId xmlns:p14="http://schemas.microsoft.com/office/powerpoint/2010/main" val="31603497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7. </a:t>
            </a:r>
            <a:r>
              <a:rPr lang="en-US">
                <a:latin typeface="Times New Roman" panose="02020603050405020304" pitchFamily="18" charset="0"/>
                <a:cs typeface="Times New Roman" panose="02020603050405020304" pitchFamily="18" charset="0"/>
              </a:rPr>
              <a:t>Mô phỏng robot NAO</a:t>
            </a:r>
          </a:p>
        </p:txBody>
      </p:sp>
      <p:sp>
        <p:nvSpPr>
          <p:cNvPr id="3" name="Text Placeholder 2"/>
          <p:cNvSpPr>
            <a:spLocks noGrp="1"/>
          </p:cNvSpPr>
          <p:nvPr>
            <p:ph type="body" sz="quarter" idx="13"/>
          </p:nvPr>
        </p:nvSpPr>
        <p:spPr/>
        <p:txBody>
          <a:bodyPr/>
          <a:lstStyle/>
          <a:p>
            <a:r>
              <a:rPr lang="en-US" smtClean="0">
                <a:latin typeface="Times New Roman" panose="02020603050405020304" pitchFamily="18" charset="0"/>
                <a:cs typeface="Times New Roman" panose="02020603050405020304" pitchFamily="18" charset="0"/>
              </a:rPr>
              <a:t>Kết quả mô phỏng</a:t>
            </a:r>
            <a:endParaRPr 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43</a:t>
            </a:fld>
            <a:endParaRPr lang="en-US">
              <a:latin typeface="Times New Roman" panose="02020603050405020304" pitchFamily="18" charset="0"/>
              <a:cs typeface="Times New Roman" panose="02020603050405020304" pitchFamily="18" charset="0"/>
            </a:endParaRPr>
          </a:p>
        </p:txBody>
      </p:sp>
      <p:pic>
        <p:nvPicPr>
          <p:cNvPr id="6" name="final_620e0b5dea0ef70087bd79ee_82163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68347" y="1440789"/>
            <a:ext cx="8054109" cy="4530436"/>
          </a:xfrm>
          <a:prstGeom prst="rect">
            <a:avLst/>
          </a:prstGeom>
        </p:spPr>
      </p:pic>
    </p:spTree>
    <p:extLst>
      <p:ext uri="{BB962C8B-B14F-4D97-AF65-F5344CB8AC3E}">
        <p14:creationId xmlns:p14="http://schemas.microsoft.com/office/powerpoint/2010/main" val="31111489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7. </a:t>
            </a:r>
            <a:r>
              <a:rPr lang="en-US">
                <a:latin typeface="Times New Roman" panose="02020603050405020304" pitchFamily="18" charset="0"/>
                <a:cs typeface="Times New Roman" panose="02020603050405020304" pitchFamily="18" charset="0"/>
              </a:rPr>
              <a:t>Mô phỏng robot NAO</a:t>
            </a:r>
          </a:p>
        </p:txBody>
      </p:sp>
      <p:sp>
        <p:nvSpPr>
          <p:cNvPr id="3" name="Text Placeholder 2"/>
          <p:cNvSpPr>
            <a:spLocks noGrp="1"/>
          </p:cNvSpPr>
          <p:nvPr>
            <p:ph type="body" sz="quarter" idx="13"/>
          </p:nvPr>
        </p:nvSpPr>
        <p:spPr/>
        <p:txBody>
          <a:bodyPr/>
          <a:lstStyle/>
          <a:p>
            <a:r>
              <a:rPr lang="en-US" sz="2000" smtClean="0">
                <a:latin typeface="Times New Roman" panose="02020603050405020304" pitchFamily="18" charset="0"/>
                <a:cs typeface="Times New Roman" panose="02020603050405020304" pitchFamily="18" charset="0"/>
              </a:rPr>
              <a:t>Giải thích các khối lệnh</a:t>
            </a:r>
          </a:p>
          <a:p>
            <a:pPr marL="0" lvl="0" indent="0">
              <a:buNone/>
            </a:pPr>
            <a:r>
              <a:rPr lang="en-US" sz="2000" smtClean="0">
                <a:latin typeface="Times New Roman" panose="02020603050405020304" pitchFamily="18" charset="0"/>
                <a:cs typeface="Times New Roman" panose="02020603050405020304" pitchFamily="18" charset="0"/>
              </a:rPr>
              <a:t>- </a:t>
            </a:r>
            <a:r>
              <a:rPr lang="en-GB"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Stand Up : Đưa robot về trạng thái có sẵn giúp robot ổn định.</a:t>
            </a:r>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smtClean="0">
              <a:latin typeface="Times New Roman" panose="02020603050405020304" pitchFamily="18" charset="0"/>
              <a:cs typeface="Times New Roman" panose="02020603050405020304" pitchFamily="18" charset="0"/>
            </a:endParaRPr>
          </a:p>
          <a:p>
            <a:endParaRPr lang="en-US" sz="2000" smtClean="0">
              <a:latin typeface="Times New Roman" panose="02020603050405020304" pitchFamily="18" charset="0"/>
              <a:cs typeface="Times New Roman" panose="02020603050405020304" pitchFamily="18" charset="0"/>
            </a:endParaRPr>
          </a:p>
          <a:p>
            <a:endParaRPr lang="en-US" sz="2000" smtClean="0">
              <a:latin typeface="Times New Roman" panose="02020603050405020304" pitchFamily="18" charset="0"/>
              <a:cs typeface="Times New Roman" panose="02020603050405020304" pitchFamily="18" charset="0"/>
            </a:endParaRPr>
          </a:p>
          <a:p>
            <a:pPr marL="0" lvl="0" indent="0">
              <a:buNone/>
            </a:pPr>
            <a:endParaRPr lang="en-US" sz="2000" smtClean="0">
              <a:latin typeface="Times New Roman" panose="02020603050405020304" pitchFamily="18" charset="0"/>
              <a:cs typeface="Times New Roman" panose="02020603050405020304" pitchFamily="18" charset="0"/>
            </a:endParaRPr>
          </a:p>
          <a:p>
            <a:pPr marL="0" lvl="0" indent="0">
              <a:buNone/>
            </a:pPr>
            <a:r>
              <a:rPr lang="en-US" sz="2000" smtClean="0">
                <a:latin typeface="Times New Roman" panose="02020603050405020304" pitchFamily="18" charset="0"/>
                <a:cs typeface="Times New Roman" panose="02020603050405020304" pitchFamily="18" charset="0"/>
              </a:rPr>
              <a:t>- </a:t>
            </a:r>
            <a:r>
              <a:rPr lang="en-GB" sz="2000">
                <a:latin typeface="Times New Roman" panose="02020603050405020304" pitchFamily="18" charset="0"/>
                <a:cs typeface="Times New Roman" panose="02020603050405020304" pitchFamily="18" charset="0"/>
              </a:rPr>
              <a:t>Lệnh Counter +Move : Tạo ra các bước di chuyển nhỏ nhằm giảm sai số khi di chuyển hoặc quay góc.</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44</a:t>
            </a:fld>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7324536" y="1543998"/>
            <a:ext cx="1831975" cy="1475105"/>
          </a:xfrm>
          <a:prstGeom prst="rect">
            <a:avLst/>
          </a:prstGeom>
        </p:spPr>
      </p:pic>
      <p:pic>
        <p:nvPicPr>
          <p:cNvPr id="8" name="Picture 7"/>
          <p:cNvPicPr/>
          <p:nvPr/>
        </p:nvPicPr>
        <p:blipFill>
          <a:blip r:embed="rId3"/>
          <a:stretch>
            <a:fillRect/>
          </a:stretch>
        </p:blipFill>
        <p:spPr>
          <a:xfrm>
            <a:off x="7348666" y="3837421"/>
            <a:ext cx="1807845" cy="1898650"/>
          </a:xfrm>
          <a:prstGeom prst="rect">
            <a:avLst/>
          </a:prstGeom>
        </p:spPr>
      </p:pic>
    </p:spTree>
    <p:extLst>
      <p:ext uri="{BB962C8B-B14F-4D97-AF65-F5344CB8AC3E}">
        <p14:creationId xmlns:p14="http://schemas.microsoft.com/office/powerpoint/2010/main" val="271196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7. </a:t>
            </a:r>
            <a:r>
              <a:rPr lang="en-US">
                <a:latin typeface="Times New Roman" panose="02020603050405020304" pitchFamily="18" charset="0"/>
                <a:cs typeface="Times New Roman" panose="02020603050405020304" pitchFamily="18" charset="0"/>
              </a:rPr>
              <a:t>Mô phỏng robot NAO</a:t>
            </a:r>
          </a:p>
        </p:txBody>
      </p:sp>
      <p:sp>
        <p:nvSpPr>
          <p:cNvPr id="3" name="Text Placeholder 2"/>
          <p:cNvSpPr>
            <a:spLocks noGrp="1"/>
          </p:cNvSpPr>
          <p:nvPr>
            <p:ph type="body" sz="quarter" idx="13"/>
          </p:nvPr>
        </p:nvSpPr>
        <p:spPr/>
        <p:txBody>
          <a:bodyPr/>
          <a:lstStyle/>
          <a:p>
            <a:r>
              <a:rPr lang="en-US" sz="2000" smtClean="0">
                <a:latin typeface="Times New Roman" panose="02020603050405020304" pitchFamily="18" charset="0"/>
                <a:cs typeface="Times New Roman" panose="02020603050405020304" pitchFamily="18" charset="0"/>
              </a:rPr>
              <a:t>Giải thích các khối lệnh</a:t>
            </a:r>
          </a:p>
          <a:p>
            <a:pPr lvl="0">
              <a:buFontTx/>
              <a:buChar char="-"/>
            </a:pPr>
            <a:r>
              <a:rPr lang="en-GB" sz="2000" smtClean="0">
                <a:latin typeface="Times New Roman" panose="02020603050405020304" pitchFamily="18" charset="0"/>
                <a:cs typeface="Times New Roman" panose="02020603050405020304" pitchFamily="18" charset="0"/>
              </a:rPr>
              <a:t>Lệnh </a:t>
            </a:r>
            <a:r>
              <a:rPr lang="en-GB" sz="2000">
                <a:latin typeface="Times New Roman" panose="02020603050405020304" pitchFamily="18" charset="0"/>
                <a:cs typeface="Times New Roman" panose="02020603050405020304" pitchFamily="18" charset="0"/>
              </a:rPr>
              <a:t>Wait + Obstade Avoi :Tạo ra chuyển động tránh vật cản lặp lại  của </a:t>
            </a:r>
            <a:r>
              <a:rPr lang="en-GB" sz="2000" smtClean="0">
                <a:latin typeface="Times New Roman" panose="02020603050405020304" pitchFamily="18" charset="0"/>
                <a:cs typeface="Times New Roman" panose="02020603050405020304" pitchFamily="18" charset="0"/>
              </a:rPr>
              <a:t>robot </a:t>
            </a:r>
          </a:p>
          <a:p>
            <a:pPr marL="0" lvl="0" indent="0">
              <a:buNone/>
            </a:pPr>
            <a:r>
              <a:rPr lang="en-GB" sz="2000" smtClean="0">
                <a:latin typeface="Times New Roman" panose="02020603050405020304" pitchFamily="18" charset="0"/>
                <a:cs typeface="Times New Roman" panose="02020603050405020304" pitchFamily="18" charset="0"/>
              </a:rPr>
              <a:t>-   Sau </a:t>
            </a:r>
            <a:r>
              <a:rPr lang="en-GB" sz="2000">
                <a:latin typeface="Times New Roman" panose="02020603050405020304" pitchFamily="18" charset="0"/>
                <a:cs typeface="Times New Roman" panose="02020603050405020304" pitchFamily="18" charset="0"/>
              </a:rPr>
              <a:t>một khoảng thời gian cài đặt trước trong lệnh Wait tự đông ngắt Obstade Avoi  </a:t>
            </a:r>
            <a:endParaRPr lang="en-GB" sz="2000" smtClean="0">
              <a:latin typeface="Times New Roman" panose="02020603050405020304" pitchFamily="18" charset="0"/>
              <a:cs typeface="Times New Roman" panose="02020603050405020304" pitchFamily="18" charset="0"/>
            </a:endParaRPr>
          </a:p>
          <a:p>
            <a:pPr marL="0" lvl="0" indent="0">
              <a:buNone/>
            </a:pPr>
            <a:r>
              <a:rPr lang="en-GB" sz="2000" smtClean="0">
                <a:latin typeface="Times New Roman" panose="02020603050405020304" pitchFamily="18" charset="0"/>
                <a:cs typeface="Times New Roman" panose="02020603050405020304" pitchFamily="18" charset="0"/>
              </a:rPr>
              <a:t>thực </a:t>
            </a:r>
            <a:r>
              <a:rPr lang="en-GB" sz="2000">
                <a:latin typeface="Times New Roman" panose="02020603050405020304" pitchFamily="18" charset="0"/>
                <a:cs typeface="Times New Roman" panose="02020603050405020304" pitchFamily="18" charset="0"/>
              </a:rPr>
              <a:t>hiện câu lệnh tiếp </a:t>
            </a:r>
            <a:r>
              <a:rPr lang="en-GB" sz="2000" smtClean="0">
                <a:latin typeface="Times New Roman" panose="02020603050405020304" pitchFamily="18" charset="0"/>
                <a:cs typeface="Times New Roman" panose="02020603050405020304" pitchFamily="18" charset="0"/>
              </a:rPr>
              <a:t>theo.</a:t>
            </a:r>
            <a:endParaRPr lang="en-US" sz="2000">
              <a:latin typeface="Times New Roman" panose="02020603050405020304" pitchFamily="18" charset="0"/>
              <a:cs typeface="Times New Roman" panose="02020603050405020304" pitchFamily="18" charset="0"/>
            </a:endParaRPr>
          </a:p>
          <a:p>
            <a:pPr marL="0" indent="0">
              <a:buNone/>
            </a:pPr>
            <a:endParaRPr lang="en-US" sz="2000" smtClean="0">
              <a:latin typeface="Times New Roman" panose="02020603050405020304" pitchFamily="18" charset="0"/>
              <a:cs typeface="Times New Roman" panose="02020603050405020304" pitchFamily="18" charset="0"/>
            </a:endParaRPr>
          </a:p>
          <a:p>
            <a:endParaRPr lang="en-US" sz="2000" smtClean="0">
              <a:latin typeface="Times New Roman" panose="02020603050405020304" pitchFamily="18" charset="0"/>
              <a:cs typeface="Times New Roman" panose="02020603050405020304" pitchFamily="18" charset="0"/>
            </a:endParaRPr>
          </a:p>
          <a:p>
            <a:endParaRPr lang="en-US" sz="2000" smtClean="0">
              <a:latin typeface="Times New Roman" panose="02020603050405020304" pitchFamily="18" charset="0"/>
              <a:cs typeface="Times New Roman" panose="02020603050405020304" pitchFamily="18" charset="0"/>
            </a:endParaRPr>
          </a:p>
          <a:p>
            <a:pPr lvl="0">
              <a:buFontTx/>
              <a:buChar char="-"/>
            </a:pPr>
            <a:r>
              <a:rPr lang="en-GB" sz="2000" smtClean="0">
                <a:latin typeface="Times New Roman" panose="02020603050405020304" pitchFamily="18" charset="0"/>
                <a:cs typeface="Times New Roman" panose="02020603050405020304" pitchFamily="18" charset="0"/>
              </a:rPr>
              <a:t>Khối </a:t>
            </a:r>
            <a:r>
              <a:rPr lang="en-GB" sz="2000">
                <a:latin typeface="Times New Roman" panose="02020603050405020304" pitchFamily="18" charset="0"/>
                <a:cs typeface="Times New Roman" panose="02020603050405020304" pitchFamily="18" charset="0"/>
              </a:rPr>
              <a:t>Timeline : Thực hiện bằng cách điều chỉnh các góc khớp của robot tạo ra các </a:t>
            </a:r>
            <a:endParaRPr lang="en-GB" sz="2000" smtClean="0">
              <a:latin typeface="Times New Roman" panose="02020603050405020304" pitchFamily="18" charset="0"/>
              <a:cs typeface="Times New Roman" panose="02020603050405020304" pitchFamily="18" charset="0"/>
            </a:endParaRPr>
          </a:p>
          <a:p>
            <a:pPr marL="0" lvl="0" indent="0">
              <a:buNone/>
            </a:pPr>
            <a:r>
              <a:rPr lang="en-GB" sz="2000" smtClean="0">
                <a:latin typeface="Times New Roman" panose="02020603050405020304" pitchFamily="18" charset="0"/>
                <a:cs typeface="Times New Roman" panose="02020603050405020304" pitchFamily="18" charset="0"/>
              </a:rPr>
              <a:t>chuyển </a:t>
            </a:r>
            <a:r>
              <a:rPr lang="en-GB" sz="2000">
                <a:latin typeface="Times New Roman" panose="02020603050405020304" pitchFamily="18" charset="0"/>
                <a:cs typeface="Times New Roman" panose="02020603050405020304" pitchFamily="18" charset="0"/>
              </a:rPr>
              <a:t>động liền mạch như tập thể dục , cầm nắm đồ vật , vẫy tay chào ,…..</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45</a:t>
            </a:fld>
            <a:endParaRPr lang="en-US">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9156511" y="1445738"/>
            <a:ext cx="1772920" cy="2056130"/>
          </a:xfrm>
          <a:prstGeom prst="rect">
            <a:avLst/>
          </a:prstGeom>
        </p:spPr>
      </p:pic>
      <p:pic>
        <p:nvPicPr>
          <p:cNvPr id="8" name="Picture 7"/>
          <p:cNvPicPr/>
          <p:nvPr/>
        </p:nvPicPr>
        <p:blipFill>
          <a:blip r:embed="rId3"/>
          <a:stretch>
            <a:fillRect/>
          </a:stretch>
        </p:blipFill>
        <p:spPr>
          <a:xfrm>
            <a:off x="4504863" y="4828225"/>
            <a:ext cx="5731510" cy="1143000"/>
          </a:xfrm>
          <a:prstGeom prst="rect">
            <a:avLst/>
          </a:prstGeom>
        </p:spPr>
      </p:pic>
    </p:spTree>
    <p:extLst>
      <p:ext uri="{BB962C8B-B14F-4D97-AF65-F5344CB8AC3E}">
        <p14:creationId xmlns:p14="http://schemas.microsoft.com/office/powerpoint/2010/main" val="38980163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7. </a:t>
            </a:r>
            <a:r>
              <a:rPr lang="en-US">
                <a:latin typeface="Times New Roman" panose="02020603050405020304" pitchFamily="18" charset="0"/>
                <a:cs typeface="Times New Roman" panose="02020603050405020304" pitchFamily="18" charset="0"/>
              </a:rPr>
              <a:t>Mô phỏng robot NAO</a:t>
            </a:r>
          </a:p>
        </p:txBody>
      </p:sp>
      <p:sp>
        <p:nvSpPr>
          <p:cNvPr id="3" name="Text Placeholder 2"/>
          <p:cNvSpPr>
            <a:spLocks noGrp="1"/>
          </p:cNvSpPr>
          <p:nvPr>
            <p:ph type="body" sz="quarter" idx="13"/>
          </p:nvPr>
        </p:nvSpPr>
        <p:spPr/>
        <p:txBody>
          <a:bodyPr/>
          <a:lstStyle/>
          <a:p>
            <a:r>
              <a:rPr lang="en-US" sz="2000" smtClean="0">
                <a:latin typeface="Times New Roman" panose="02020603050405020304" pitchFamily="18" charset="0"/>
                <a:cs typeface="Times New Roman" panose="02020603050405020304" pitchFamily="18" charset="0"/>
              </a:rPr>
              <a:t>Giải thích các khối lệnh</a:t>
            </a:r>
          </a:p>
          <a:p>
            <a:pPr marL="0" indent="0">
              <a:buNone/>
            </a:pPr>
            <a:r>
              <a:rPr lang="en-GB" sz="2000" smtClean="0">
                <a:latin typeface="Times New Roman" panose="02020603050405020304" pitchFamily="18" charset="0"/>
                <a:cs typeface="Times New Roman" panose="02020603050405020304" pitchFamily="18" charset="0"/>
              </a:rPr>
              <a:t>- Khối </a:t>
            </a:r>
            <a:r>
              <a:rPr lang="en-GB" sz="2000">
                <a:latin typeface="Times New Roman" panose="02020603050405020304" pitchFamily="18" charset="0"/>
                <a:cs typeface="Times New Roman" panose="02020603050405020304" pitchFamily="18" charset="0"/>
              </a:rPr>
              <a:t>lệnh Obstade Avoi</a:t>
            </a:r>
            <a:r>
              <a:rPr lang="en-GB" sz="2000" smtClean="0">
                <a:latin typeface="Times New Roman" panose="02020603050405020304" pitchFamily="18" charset="0"/>
                <a:cs typeface="Times New Roman" panose="02020603050405020304" pitchFamily="18" charset="0"/>
              </a:rPr>
              <a:t>:</a:t>
            </a:r>
            <a:endParaRPr lang="en-US" sz="2000" smtClean="0">
              <a:latin typeface="Times New Roman" panose="02020603050405020304" pitchFamily="18" charset="0"/>
              <a:cs typeface="Times New Roman" panose="02020603050405020304" pitchFamily="18" charset="0"/>
            </a:endParaRPr>
          </a:p>
          <a:p>
            <a:pPr marL="0" lv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smtClean="0">
              <a:latin typeface="Times New Roman" panose="02020603050405020304" pitchFamily="18" charset="0"/>
              <a:cs typeface="Times New Roman" panose="02020603050405020304" pitchFamily="18" charset="0"/>
            </a:endParaRPr>
          </a:p>
          <a:p>
            <a:endParaRPr lang="en-US" sz="2000" smtClean="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46</a:t>
            </a:fld>
            <a:endParaRPr lang="en-US">
              <a:latin typeface="Times New Roman" panose="02020603050405020304" pitchFamily="18" charset="0"/>
              <a:cs typeface="Times New Roman" panose="02020603050405020304" pitchFamily="18" charset="0"/>
            </a:endParaRPr>
          </a:p>
        </p:txBody>
      </p:sp>
      <p:pic>
        <p:nvPicPr>
          <p:cNvPr id="8" name="Picture 7"/>
          <p:cNvPicPr/>
          <p:nvPr/>
        </p:nvPicPr>
        <p:blipFill>
          <a:blip r:embed="rId2"/>
          <a:stretch>
            <a:fillRect/>
          </a:stretch>
        </p:blipFill>
        <p:spPr>
          <a:xfrm>
            <a:off x="3378819" y="1588336"/>
            <a:ext cx="7058272" cy="4549143"/>
          </a:xfrm>
          <a:prstGeom prst="rect">
            <a:avLst/>
          </a:prstGeom>
        </p:spPr>
      </p:pic>
    </p:spTree>
    <p:extLst>
      <p:ext uri="{BB962C8B-B14F-4D97-AF65-F5344CB8AC3E}">
        <p14:creationId xmlns:p14="http://schemas.microsoft.com/office/powerpoint/2010/main" val="2823836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7. Mô </a:t>
            </a:r>
            <a:r>
              <a:rPr lang="en-US">
                <a:latin typeface="Times New Roman" panose="02020603050405020304" pitchFamily="18" charset="0"/>
                <a:cs typeface="Times New Roman" panose="02020603050405020304" pitchFamily="18" charset="0"/>
              </a:rPr>
              <a:t>phỏng robot NAO</a:t>
            </a:r>
          </a:p>
        </p:txBody>
      </p:sp>
      <p:sp>
        <p:nvSpPr>
          <p:cNvPr id="3" name="Text Placeholder 2"/>
          <p:cNvSpPr>
            <a:spLocks noGrp="1"/>
          </p:cNvSpPr>
          <p:nvPr>
            <p:ph type="body" sz="quarter" idx="13"/>
          </p:nvPr>
        </p:nvSpPr>
        <p:spPr/>
        <p:txBody>
          <a:bodyPr/>
          <a:lstStyle/>
          <a:p>
            <a:r>
              <a:rPr lang="en-US" sz="2000" smtClean="0">
                <a:latin typeface="Times New Roman" panose="02020603050405020304" pitchFamily="18" charset="0"/>
                <a:cs typeface="Times New Roman" panose="02020603050405020304" pitchFamily="18" charset="0"/>
              </a:rPr>
              <a:t>Giải thích các khối lệnh</a:t>
            </a:r>
          </a:p>
          <a:p>
            <a:pPr marL="0" lvl="0" indent="0">
              <a:buNone/>
            </a:pPr>
            <a:r>
              <a:rPr lang="en-US" sz="2000" smtClean="0">
                <a:latin typeface="Times New Roman" panose="02020603050405020304" pitchFamily="18" charset="0"/>
                <a:cs typeface="Times New Roman" panose="02020603050405020304" pitchFamily="18" charset="0"/>
              </a:rPr>
              <a:t>- </a:t>
            </a:r>
            <a:r>
              <a:rPr lang="en-GB" sz="2000">
                <a:latin typeface="Times New Roman" panose="02020603050405020304" pitchFamily="18" charset="0"/>
                <a:cs typeface="Times New Roman" panose="02020603050405020304" pitchFamily="18" charset="0"/>
              </a:rPr>
              <a:t>Điều chỉnh các góc khớp của robot để phù hợp với các động tác thực hiện</a:t>
            </a:r>
            <a:endParaRPr lang="en-US" sz="2000">
              <a:latin typeface="Times New Roman" panose="02020603050405020304" pitchFamily="18" charset="0"/>
              <a:cs typeface="Times New Roman" panose="02020603050405020304" pitchFamily="18" charset="0"/>
            </a:endParaRPr>
          </a:p>
          <a:p>
            <a:pPr marL="0" indent="0">
              <a:buNone/>
            </a:pPr>
            <a:endParaRPr lang="en-US" sz="2000" smtClean="0">
              <a:latin typeface="Times New Roman" panose="02020603050405020304" pitchFamily="18" charset="0"/>
              <a:cs typeface="Times New Roman" panose="02020603050405020304" pitchFamily="18" charset="0"/>
            </a:endParaRPr>
          </a:p>
          <a:p>
            <a:endParaRPr lang="en-US" sz="2000" smtClean="0">
              <a:latin typeface="Times New Roman" panose="02020603050405020304" pitchFamily="18" charset="0"/>
              <a:cs typeface="Times New Roman" panose="02020603050405020304" pitchFamily="18" charset="0"/>
            </a:endParaRPr>
          </a:p>
          <a:p>
            <a:endParaRPr lang="en-US" sz="2000" smtClean="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47</a:t>
            </a:fld>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1595408" y="1968633"/>
            <a:ext cx="8712374" cy="3720968"/>
          </a:xfrm>
          <a:prstGeom prst="rect">
            <a:avLst/>
          </a:prstGeom>
        </p:spPr>
      </p:pic>
    </p:spTree>
    <p:extLst>
      <p:ext uri="{BB962C8B-B14F-4D97-AF65-F5344CB8AC3E}">
        <p14:creationId xmlns:p14="http://schemas.microsoft.com/office/powerpoint/2010/main" val="157232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8. </a:t>
            </a:r>
            <a:r>
              <a:rPr lang="en-US">
                <a:latin typeface="Times New Roman" panose="02020603050405020304" pitchFamily="18" charset="0"/>
                <a:cs typeface="Times New Roman" panose="02020603050405020304" pitchFamily="18" charset="0"/>
              </a:rPr>
              <a:t>Kết luận</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48</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DDE9B38-26D3-49B4-B7D8-83E5EA1E1495}"/>
              </a:ext>
            </a:extLst>
          </p:cNvPr>
          <p:cNvSpPr txBox="1"/>
          <p:nvPr/>
        </p:nvSpPr>
        <p:spPr>
          <a:xfrm>
            <a:off x="593889" y="1168924"/>
            <a:ext cx="9294829" cy="3477875"/>
          </a:xfrm>
          <a:prstGeom prst="rect">
            <a:avLst/>
          </a:prstGeom>
          <a:noFill/>
        </p:spPr>
        <p:txBody>
          <a:bodyPr wrap="square" rtlCol="0">
            <a:spAutoFit/>
          </a:bodyPr>
          <a:lstStyle/>
          <a:p>
            <a:r>
              <a:rPr lang="vi-VN" sz="2000" b="1">
                <a:latin typeface="Times New Roman" panose="02020603050405020304" pitchFamily="18" charset="0"/>
                <a:cs typeface="Times New Roman" panose="02020603050405020304" pitchFamily="18" charset="0"/>
              </a:rPr>
              <a:t>Học phần này nhóm đã đạt được </a:t>
            </a:r>
          </a:p>
          <a:p>
            <a:pPr marL="342900" lvl="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Hiểu được tổng thể về mô hình robot dạng người</a:t>
            </a:r>
            <a:r>
              <a:rPr lang="en-US" sz="2000">
                <a:latin typeface="Times New Roman" panose="02020603050405020304" pitchFamily="18" charset="0"/>
                <a:cs typeface="Times New Roman" panose="02020603050405020304" pitchFamily="18" charset="0"/>
              </a:rPr>
              <a:t>, xây dựng được cấu trúc động học của robot  </a:t>
            </a:r>
          </a:p>
          <a:p>
            <a:pPr marL="342900" lvl="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Phân tích số bậc tự do, các khớp, khâu của robot dạng người</a:t>
            </a:r>
            <a:endParaRPr lang="en-US" sz="200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Thiết lập mô hình robot dạng người bằng phần mềm Matlab</a:t>
            </a:r>
            <a:endParaRPr lang="en-US" sz="200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Tính toán và mô phỏng được bài toán được học thuận, động học ngược của robot</a:t>
            </a:r>
            <a:endParaRPr lang="en-US" sz="200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Các bước tính toán và xác định ZMP, khảo sát chuyển động của thuật toán ZMP</a:t>
            </a:r>
            <a:endParaRPr lang="en-US" sz="2000">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ROS: mô phỏng robot theo quỹ đạo xác định kết hợp tránh vật cản</a:t>
            </a:r>
          </a:p>
          <a:p>
            <a:pPr marL="342900" lvl="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Tìm hiểu, sử dụng các phần mềm Choregraphe và Webots</a:t>
            </a:r>
          </a:p>
          <a:p>
            <a:pPr marL="342900" lvl="0" indent="-34290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Hiểu các khối lệnh lập trình để mô phỏng robot NAO trong môi trường Webots</a:t>
            </a:r>
          </a:p>
          <a:p>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1713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8. KẾT LUẬN</a:t>
            </a:r>
            <a:endParaRPr lang="en-US">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sz="quarter" idx="13"/>
          </p:nvPr>
        </p:nvSpPr>
        <p:spPr/>
        <p:txBody>
          <a:bodyPr/>
          <a:lstStyle/>
          <a:p>
            <a:pPr marL="0" indent="0">
              <a:buNone/>
            </a:pPr>
            <a:r>
              <a:rPr lang="en-US" sz="2000" b="1" smtClean="0">
                <a:latin typeface="Times New Roman" panose="02020603050405020304" pitchFamily="18" charset="0"/>
                <a:cs typeface="Times New Roman" panose="02020603050405020304" pitchFamily="18" charset="0"/>
              </a:rPr>
              <a:t>Những </a:t>
            </a:r>
            <a:r>
              <a:rPr lang="en-US" sz="2000" b="1">
                <a:latin typeface="Times New Roman" panose="02020603050405020304" pitchFamily="18" charset="0"/>
                <a:cs typeface="Times New Roman" panose="02020603050405020304" pitchFamily="18" charset="0"/>
              </a:rPr>
              <a:t>mặt hạn chế</a:t>
            </a:r>
          </a:p>
          <a:p>
            <a:pPr marL="0" indent="0">
              <a:buNone/>
            </a:pPr>
            <a:r>
              <a:rPr lang="en-US" sz="2000" smtClean="0">
                <a:latin typeface="Times New Roman" panose="02020603050405020304" pitchFamily="18" charset="0"/>
                <a:cs typeface="Times New Roman" panose="02020603050405020304" pitchFamily="18" charset="0"/>
              </a:rPr>
              <a:t>Do </a:t>
            </a:r>
            <a:r>
              <a:rPr lang="en-US" sz="2000">
                <a:latin typeface="Times New Roman" panose="02020603050405020304" pitchFamily="18" charset="0"/>
                <a:cs typeface="Times New Roman" panose="02020603050405020304" pitchFamily="18" charset="0"/>
              </a:rPr>
              <a:t>kiến thức còn hạn chế nên trong quá trình thực hiện bài tập lớn nhóm em cũng còn một số hạn chế như:</a:t>
            </a:r>
          </a:p>
          <a:p>
            <a:pPr lvl="0"/>
            <a:r>
              <a:rPr lang="en-US" sz="2000">
                <a:latin typeface="Times New Roman" panose="02020603050405020304" pitchFamily="18" charset="0"/>
                <a:cs typeface="Times New Roman" panose="02020603050405020304" pitchFamily="18" charset="0"/>
              </a:rPr>
              <a:t>Vẫn còn tồn tại sai số trong mô phỏng robot </a:t>
            </a:r>
            <a:r>
              <a:rPr lang="en-US" sz="2000" smtClean="0">
                <a:latin typeface="Times New Roman" panose="02020603050405020304" pitchFamily="18" charset="0"/>
                <a:cs typeface="Times New Roman" panose="02020603050405020304" pitchFamily="18" charset="0"/>
              </a:rPr>
              <a:t>NAO</a:t>
            </a:r>
          </a:p>
          <a:p>
            <a:pPr lvl="0"/>
            <a:r>
              <a:rPr lang="en-US" sz="2000">
                <a:latin typeface="Times New Roman" panose="02020603050405020304" pitchFamily="18" charset="0"/>
                <a:cs typeface="Times New Roman" panose="02020603050405020304" pitchFamily="18" charset="0"/>
              </a:rPr>
              <a:t>T</a:t>
            </a:r>
            <a:r>
              <a:rPr lang="en-US" sz="2000" smtClean="0">
                <a:latin typeface="Times New Roman" panose="02020603050405020304" pitchFamily="18" charset="0"/>
                <a:cs typeface="Times New Roman" panose="02020603050405020304" pitchFamily="18" charset="0"/>
              </a:rPr>
              <a:t>ốc </a:t>
            </a:r>
            <a:r>
              <a:rPr lang="en-US" sz="2000">
                <a:latin typeface="Times New Roman" panose="02020603050405020304" pitchFamily="18" charset="0"/>
                <a:cs typeface="Times New Roman" panose="02020603050405020304" pitchFamily="18" charset="0"/>
              </a:rPr>
              <a:t>độ thực hiện lệnh của NAO chưa cao </a:t>
            </a:r>
          </a:p>
          <a:p>
            <a:pPr marL="0" indent="0">
              <a:buNone/>
            </a:pPr>
            <a:r>
              <a:rPr lang="vi-VN" sz="2000" b="1" smtClean="0">
                <a:latin typeface="Times New Roman" panose="02020603050405020304" pitchFamily="18" charset="0"/>
                <a:cs typeface="Times New Roman" panose="02020603050405020304" pitchFamily="18" charset="0"/>
              </a:rPr>
              <a:t>Hướng </a:t>
            </a:r>
            <a:r>
              <a:rPr lang="vi-VN" sz="2000" b="1">
                <a:latin typeface="Times New Roman" panose="02020603050405020304" pitchFamily="18" charset="0"/>
                <a:cs typeface="Times New Roman" panose="02020603050405020304" pitchFamily="18" charset="0"/>
              </a:rPr>
              <a:t>phát triển</a:t>
            </a:r>
            <a:endParaRPr lang="en-US" sz="2000" b="1">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Trong tương lai chúng em sẽ cố gắng khắc phục những hạn chế còn tồn tại, tiến hành phát triển mô hình robot thành robot thực tế có thể điều khiển, phục vụ cho nhu cầu học tập và nghiên cứu chuyên sâu hơn</a:t>
            </a:r>
          </a:p>
          <a:p>
            <a:endParaRPr lang="en-US" sz="200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49</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0958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b="0">
                <a:latin typeface="Times New Roman" panose="02020603050405020304" pitchFamily="18" charset="0"/>
                <a:cs typeface="Times New Roman" panose="02020603050405020304" pitchFamily="18" charset="0"/>
              </a:rPr>
              <a:t>1. Giới thiệu </a:t>
            </a:r>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sp>
        <p:nvSpPr>
          <p:cNvPr id="12" name="Hình chữ nhật 11">
            <a:extLst>
              <a:ext uri="{FF2B5EF4-FFF2-40B4-BE49-F238E27FC236}">
                <a16:creationId xmlns:a16="http://schemas.microsoft.com/office/drawing/2014/main" id="{7DE3C2A3-CE57-4C8C-8BF0-7A78E1BAEB53}"/>
              </a:ext>
            </a:extLst>
          </p:cNvPr>
          <p:cNvSpPr/>
          <p:nvPr/>
        </p:nvSpPr>
        <p:spPr>
          <a:xfrm>
            <a:off x="4602108" y="985304"/>
            <a:ext cx="4950105" cy="461665"/>
          </a:xfrm>
          <a:prstGeom prst="rect">
            <a:avLst/>
          </a:prstGeom>
        </p:spPr>
        <p:txBody>
          <a:bodyPr wrap="square">
            <a:spAutoFit/>
          </a:bodyPr>
          <a:lstStyle/>
          <a:p>
            <a:r>
              <a:rPr lang="en-US" sz="2400" smtClean="0">
                <a:latin typeface="Times New Roman" panose="02020603050405020304" pitchFamily="18" charset="0"/>
                <a:cs typeface="Times New Roman" panose="02020603050405020304" pitchFamily="18" charset="0"/>
              </a:rPr>
              <a:t>Các giai đoạn phát triển</a:t>
            </a:r>
            <a:endParaRPr lang="en-US" sz="2400">
              <a:latin typeface="Times New Roman" panose="02020603050405020304" pitchFamily="18" charset="0"/>
              <a:cs typeface="Times New Roman" panose="02020603050405020304" pitchFamily="18" charset="0"/>
            </a:endParaRPr>
          </a:p>
        </p:txBody>
      </p:sp>
      <p:pic>
        <p:nvPicPr>
          <p:cNvPr id="32" name="Picture 31" descr="https://upload.wikimedia.org/wikipedia/commons/thumb/b/b5/Honda_E0_Fan_Fun_Lab.jpg/640px-Honda_E0_Fan_Fun_La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943" y="1688613"/>
            <a:ext cx="2221865" cy="352721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https://upload.wikimedia.org/wikipedia/commons/c/cb/Honda_P2_front_Honda_Collection_Hall.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923386" y="1688613"/>
            <a:ext cx="1846959" cy="356942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Asimo.jpg"/>
          <p:cNvPicPr>
            <a:picLocks noChangeAspect="1" noChangeArrowheads="1"/>
          </p:cNvPicPr>
          <p:nvPr/>
        </p:nvPicPr>
        <p:blipFill rotWithShape="1">
          <a:blip r:embed="rId4">
            <a:extLst>
              <a:ext uri="{28A0092B-C50C-407E-A947-70E740481C1C}">
                <a14:useLocalDpi xmlns:a14="http://schemas.microsoft.com/office/drawing/2010/main" val="0"/>
              </a:ext>
            </a:extLst>
          </a:blip>
          <a:srcRect l="17672" r="18188"/>
          <a:stretch/>
        </p:blipFill>
        <p:spPr bwMode="auto">
          <a:xfrm>
            <a:off x="6454356" y="1688613"/>
            <a:ext cx="2036501" cy="356942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531599" y="5258042"/>
            <a:ext cx="1300356" cy="369332"/>
          </a:xfrm>
          <a:prstGeom prst="rect">
            <a:avLst/>
          </a:prstGeom>
          <a:noFill/>
        </p:spPr>
        <p:txBody>
          <a:bodyPr wrap="none" rtlCol="0">
            <a:spAutoFit/>
          </a:bodyPr>
          <a:lstStyle/>
          <a:p>
            <a:r>
              <a:rPr lang="en-US" err="1">
                <a:latin typeface="Times New Roman" panose="02020603050405020304" pitchFamily="18" charset="0"/>
                <a:cs typeface="Times New Roman" panose="02020603050405020304" pitchFamily="18" charset="0"/>
              </a:rPr>
              <a:t>Phiên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r>
              <a:rPr lang="en-US">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E</a:t>
            </a:r>
            <a:endParaRPr lang="en-US">
              <a:latin typeface="Times New Roman" panose="02020603050405020304" pitchFamily="18" charset="0"/>
              <a:cs typeface="Times New Roman" panose="02020603050405020304" pitchFamily="18" charset="0"/>
            </a:endParaRPr>
          </a:p>
        </p:txBody>
      </p:sp>
      <p:sp>
        <p:nvSpPr>
          <p:cNvPr id="36" name="TextBox 35"/>
          <p:cNvSpPr txBox="1"/>
          <p:nvPr/>
        </p:nvSpPr>
        <p:spPr>
          <a:xfrm>
            <a:off x="4141383" y="5279664"/>
            <a:ext cx="1293944" cy="369332"/>
          </a:xfrm>
          <a:prstGeom prst="rect">
            <a:avLst/>
          </a:prstGeom>
          <a:noFill/>
        </p:spPr>
        <p:txBody>
          <a:bodyPr wrap="none" rtlCol="0">
            <a:spAutoFit/>
          </a:bodyPr>
          <a:lstStyle/>
          <a:p>
            <a:r>
              <a:rPr lang="en-US" err="1">
                <a:latin typeface="Times New Roman" panose="02020603050405020304" pitchFamily="18" charset="0"/>
                <a:cs typeface="Times New Roman" panose="02020603050405020304" pitchFamily="18" charset="0"/>
              </a:rPr>
              <a:t>Phiên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bản</a:t>
            </a:r>
            <a:r>
              <a:rPr lang="en-US">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P</a:t>
            </a:r>
            <a:endParaRPr lang="en-US">
              <a:latin typeface="Times New Roman" panose="02020603050405020304" pitchFamily="18" charset="0"/>
              <a:cs typeface="Times New Roman" panose="02020603050405020304" pitchFamily="18" charset="0"/>
            </a:endParaRPr>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0136" y="1688612"/>
            <a:ext cx="2137518" cy="3569429"/>
          </a:xfrm>
          <a:prstGeom prst="rect">
            <a:avLst/>
          </a:prstGeom>
        </p:spPr>
      </p:pic>
      <p:sp>
        <p:nvSpPr>
          <p:cNvPr id="39" name="TextBox 38"/>
          <p:cNvSpPr txBox="1"/>
          <p:nvPr/>
        </p:nvSpPr>
        <p:spPr>
          <a:xfrm>
            <a:off x="9704565" y="5279664"/>
            <a:ext cx="1439240"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ASIMO 2011</a:t>
            </a:r>
          </a:p>
        </p:txBody>
      </p:sp>
      <p:sp>
        <p:nvSpPr>
          <p:cNvPr id="40" name="TextBox 39"/>
          <p:cNvSpPr txBox="1"/>
          <p:nvPr/>
        </p:nvSpPr>
        <p:spPr>
          <a:xfrm>
            <a:off x="6834415" y="5258042"/>
            <a:ext cx="1447832"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ASIMO 2000</a:t>
            </a:r>
          </a:p>
        </p:txBody>
      </p:sp>
    </p:spTree>
    <p:extLst>
      <p:ext uri="{BB962C8B-B14F-4D97-AF65-F5344CB8AC3E}">
        <p14:creationId xmlns:p14="http://schemas.microsoft.com/office/powerpoint/2010/main" val="8870580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2B899CF-3EB8-40FD-B9F9-FD6B2A84C7C2}"/>
              </a:ext>
            </a:extLst>
          </p:cNvPr>
          <p:cNvSpPr>
            <a:spLocks noGrp="1"/>
          </p:cNvSpPr>
          <p:nvPr>
            <p:ph type="title"/>
          </p:nvPr>
        </p:nvSpPr>
        <p:spPr/>
        <p:txBody>
          <a:bodyPr/>
          <a:lstStyle/>
          <a:p>
            <a:r>
              <a:rPr lang="en-US" smtClean="0">
                <a:latin typeface="Times New Roman" panose="02020603050405020304" pitchFamily="18" charset="0"/>
                <a:cs typeface="Times New Roman" panose="02020603050405020304" pitchFamily="18" charset="0"/>
              </a:rPr>
              <a:t>Bảng phân công công việc</a:t>
            </a:r>
            <a:endParaRPr lang="en-US" dirty="0">
              <a:latin typeface="Times New Roman" panose="02020603050405020304" pitchFamily="18" charset="0"/>
              <a:cs typeface="Times New Roman" panose="02020603050405020304" pitchFamily="18" charset="0"/>
            </a:endParaRPr>
          </a:p>
        </p:txBody>
      </p:sp>
      <p:sp>
        <p:nvSpPr>
          <p:cNvPr id="4" name="Chỗ dành sẵn cho Số hiệu Bản chiếu 3">
            <a:extLst>
              <a:ext uri="{FF2B5EF4-FFF2-40B4-BE49-F238E27FC236}">
                <a16:creationId xmlns:a16="http://schemas.microsoft.com/office/drawing/2014/main" id="{E6E63AE8-3F4E-4F5E-BE85-F72DFED5B196}"/>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50</a:t>
            </a:fld>
            <a:endParaRPr lang="en-US">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344693333"/>
              </p:ext>
            </p:extLst>
          </p:nvPr>
        </p:nvGraphicFramePr>
        <p:xfrm>
          <a:off x="2225964" y="1243735"/>
          <a:ext cx="7970981" cy="3640053"/>
        </p:xfrm>
        <a:graphic>
          <a:graphicData uri="http://schemas.openxmlformats.org/drawingml/2006/table">
            <a:tbl>
              <a:tblPr/>
              <a:tblGrid>
                <a:gridCol w="2084591">
                  <a:extLst>
                    <a:ext uri="{9D8B030D-6E8A-4147-A177-3AD203B41FA5}">
                      <a16:colId xmlns:a16="http://schemas.microsoft.com/office/drawing/2014/main" val="1527387223"/>
                    </a:ext>
                  </a:extLst>
                </a:gridCol>
                <a:gridCol w="2084591">
                  <a:extLst>
                    <a:ext uri="{9D8B030D-6E8A-4147-A177-3AD203B41FA5}">
                      <a16:colId xmlns:a16="http://schemas.microsoft.com/office/drawing/2014/main" val="3338718497"/>
                    </a:ext>
                  </a:extLst>
                </a:gridCol>
                <a:gridCol w="3801799">
                  <a:extLst>
                    <a:ext uri="{9D8B030D-6E8A-4147-A177-3AD203B41FA5}">
                      <a16:colId xmlns:a16="http://schemas.microsoft.com/office/drawing/2014/main" val="3380019685"/>
                    </a:ext>
                  </a:extLst>
                </a:gridCol>
              </a:tblGrid>
              <a:tr h="439653">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rPr>
                        <a:t>Tên </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285F4"/>
                    </a:solidFill>
                  </a:tcPr>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rPr>
                        <a:t>Mssv</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285F4"/>
                    </a:solidFill>
                  </a:tcPr>
                </a:tc>
                <a:tc>
                  <a:txBody>
                    <a:bodyPr/>
                    <a:lstStyle/>
                    <a:p>
                      <a:pPr marL="0" marR="0" algn="ctr">
                        <a:spcBef>
                          <a:spcPts val="0"/>
                        </a:spcBef>
                        <a:spcAft>
                          <a:spcPts val="0"/>
                        </a:spcAft>
                      </a:pPr>
                      <a:r>
                        <a:rPr lang="en-US" sz="1400">
                          <a:effectLst/>
                          <a:latin typeface="Times New Roman" panose="02020603050405020304" pitchFamily="18" charset="0"/>
                          <a:ea typeface="Times New Roman" panose="02020603050405020304" pitchFamily="18" charset="0"/>
                        </a:rPr>
                        <a:t>Nhiệm vụ</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4285F4"/>
                    </a:solidFill>
                  </a:tcPr>
                </a:tc>
                <a:extLst>
                  <a:ext uri="{0D108BD9-81ED-4DB2-BD59-A6C34878D82A}">
                    <a16:rowId xmlns:a16="http://schemas.microsoft.com/office/drawing/2014/main" val="2415556770"/>
                  </a:ext>
                </a:extLst>
              </a:tr>
              <a:tr h="390216">
                <a:tc>
                  <a:txBody>
                    <a:bodyPr/>
                    <a:lstStyle/>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Nguyễn Xuân Thắng</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20170903</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Tìm hiểu về robot ASIMO, mô phỏng động học,zmp, chuyển động trong Ros của robot ASIMO,</a:t>
                      </a:r>
                      <a:endParaRPr lang="en-US" sz="12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Tìm hiểu về robot NAO ,Mô phỏng chuyển động của robot NAO</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05125250"/>
                  </a:ext>
                </a:extLst>
              </a:tr>
              <a:tr h="390216">
                <a:tc>
                  <a:txBody>
                    <a:bodyPr/>
                    <a:lstStyle/>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Tống Nhật Minh</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20170829</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Tìm hiểu về robot ASIMO, mô phỏng động học,zmp, chuyển động trong Ros của robot ASIMO,</a:t>
                      </a:r>
                      <a:endParaRPr lang="en-US" sz="12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Tìm hiểu về robot NAO ,Mô phỏng chuyển động của robot NAO</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49192817"/>
                  </a:ext>
                </a:extLst>
              </a:tr>
              <a:tr h="390216">
                <a:tc>
                  <a:txBody>
                    <a:bodyPr/>
                    <a:lstStyle/>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Lưu Văn Tiền</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20170936</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Tìm hiểu về robot ASIMO, mô phỏng động học,zmp, chuyển động trong Ros của robot ASIMO,</a:t>
                      </a:r>
                      <a:endParaRPr lang="en-US" sz="12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400">
                          <a:effectLst/>
                          <a:latin typeface="Times New Roman" panose="02020603050405020304" pitchFamily="18" charset="0"/>
                          <a:ea typeface="Times New Roman" panose="02020603050405020304" pitchFamily="18" charset="0"/>
                        </a:rPr>
                        <a:t>Tìm hiểu về robot NAO ,Mô phỏng chuyển động của robot NAO</a:t>
                      </a:r>
                      <a:endParaRPr lang="en-US" sz="1200">
                        <a:effectLst/>
                        <a:latin typeface="Times New Roman" panose="02020603050405020304" pitchFamily="18" charset="0"/>
                        <a:ea typeface="Times New Roman" panose="02020603050405020304" pitchFamily="18" charset="0"/>
                      </a:endParaRPr>
                    </a:p>
                  </a:txBody>
                  <a:tcPr marL="68580" marR="68580" marT="0" marB="0">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197398482"/>
                  </a:ext>
                </a:extLst>
              </a:tr>
            </a:tbl>
          </a:graphicData>
        </a:graphic>
      </p:graphicFrame>
    </p:spTree>
    <p:extLst>
      <p:ext uri="{BB962C8B-B14F-4D97-AF65-F5344CB8AC3E}">
        <p14:creationId xmlns:p14="http://schemas.microsoft.com/office/powerpoint/2010/main" val="37606607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757578" y="1378528"/>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51</a:t>
            </a:fld>
            <a:endParaRPr lang="en-US"/>
          </a:p>
        </p:txBody>
      </p:sp>
      <p:pic>
        <p:nvPicPr>
          <p:cNvPr id="4" name="Picture 3"/>
          <p:cNvPicPr>
            <a:picLocks noChangeAspect="1"/>
          </p:cNvPicPr>
          <p:nvPr/>
        </p:nvPicPr>
        <p:blipFill>
          <a:blip r:embed="rId2"/>
          <a:stretch>
            <a:fillRect/>
          </a:stretch>
        </p:blipFill>
        <p:spPr>
          <a:xfrm>
            <a:off x="5757578" y="2623914"/>
            <a:ext cx="4770533" cy="3109229"/>
          </a:xfrm>
          <a:prstGeom prst="rect">
            <a:avLst/>
          </a:prstGeom>
        </p:spPr>
      </p:pic>
    </p:spTree>
    <p:extLst>
      <p:ext uri="{BB962C8B-B14F-4D97-AF65-F5344CB8AC3E}">
        <p14:creationId xmlns:p14="http://schemas.microsoft.com/office/powerpoint/2010/main" val="2790627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1. Giới </a:t>
            </a:r>
            <a:r>
              <a:rPr lang="en-US" b="0" smtClean="0">
                <a:latin typeface="Times New Roman" panose="02020603050405020304" pitchFamily="18" charset="0"/>
                <a:cs typeface="Times New Roman" panose="02020603050405020304" pitchFamily="18" charset="0"/>
              </a:rPr>
              <a:t>thiệu </a:t>
            </a:r>
            <a:r>
              <a:rPr lang="en-US">
                <a:latin typeface="Times New Roman" panose="02020603050405020304" pitchFamily="18" charset="0"/>
                <a:cs typeface="Times New Roman" panose="02020603050405020304" pitchFamily="18" charset="0"/>
              </a:rPr>
              <a:t>robot ASIMO</a:t>
            </a:r>
          </a:p>
          <a:p>
            <a:r>
              <a:rPr lang="en-US" b="0" smtClean="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14" name="TextBox 13"/>
          <p:cNvSpPr txBox="1"/>
          <p:nvPr/>
        </p:nvSpPr>
        <p:spPr>
          <a:xfrm>
            <a:off x="256032" y="1087199"/>
            <a:ext cx="4403432"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err="1">
                <a:latin typeface="Times New Roman" panose="02020603050405020304" pitchFamily="18" charset="0"/>
                <a:cs typeface="Times New Roman" panose="02020603050405020304" pitchFamily="18" charset="0"/>
              </a:rPr>
              <a:t>Thông</a:t>
            </a:r>
            <a:r>
              <a:rPr lang="en-US" sz="240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số của </a:t>
            </a:r>
            <a:r>
              <a:rPr lang="en-US" sz="2400">
                <a:latin typeface="Times New Roman" panose="02020603050405020304" pitchFamily="18" charset="0"/>
                <a:cs typeface="Times New Roman" panose="02020603050405020304" pitchFamily="18" charset="0"/>
              </a:rPr>
              <a:t>ASIMO </a:t>
            </a:r>
          </a:p>
        </p:txBody>
      </p:sp>
      <p:sp>
        <p:nvSpPr>
          <p:cNvPr id="15" name="Rectangle 14"/>
          <p:cNvSpPr/>
          <p:nvPr/>
        </p:nvSpPr>
        <p:spPr>
          <a:xfrm>
            <a:off x="710366" y="1809474"/>
            <a:ext cx="3210414" cy="2002343"/>
          </a:xfrm>
          <a:prstGeom prst="rect">
            <a:avLst/>
          </a:prstGeom>
        </p:spPr>
        <p:txBody>
          <a:bodyPr wrap="square">
            <a:spAutoFit/>
          </a:bodyPr>
          <a:lstStyle/>
          <a:p>
            <a:pPr marL="342900" marR="0" lvl="0" indent="-342900">
              <a:lnSpc>
                <a:spcPct val="107000"/>
              </a:lnSpc>
              <a:spcBef>
                <a:spcPts val="0"/>
              </a:spcBef>
              <a:spcAft>
                <a:spcPts val="0"/>
              </a:spcAft>
              <a:buFont typeface="Wingdings" panose="05000000000000000000" pitchFamily="2" charset="2"/>
              <a:buChar char="§"/>
            </a:pPr>
            <a:r>
              <a:rPr lang="en-US" sz="2000">
                <a:latin typeface="Times New Roman" panose="02020603050405020304" pitchFamily="18" charset="0"/>
                <a:ea typeface="Calibri" panose="020F0502020204030204" pitchFamily="34" charset="0"/>
                <a:cs typeface="Times New Roman" panose="02020603050405020304" pitchFamily="18" charset="0"/>
              </a:rPr>
              <a:t>Cao: 130cm</a:t>
            </a:r>
          </a:p>
          <a:p>
            <a:pPr marL="342900" marR="0" lvl="0" indent="-342900">
              <a:lnSpc>
                <a:spcPct val="107000"/>
              </a:lnSpc>
              <a:spcBef>
                <a:spcPts val="0"/>
              </a:spcBef>
              <a:spcAft>
                <a:spcPts val="0"/>
              </a:spcAft>
              <a:buFont typeface="Wingdings" panose="05000000000000000000" pitchFamily="2" charset="2"/>
              <a:buChar char="§"/>
            </a:pPr>
            <a:r>
              <a:rPr lang="en-US" sz="2000" err="1">
                <a:latin typeface="Times New Roman" panose="02020603050405020304" pitchFamily="18" charset="0"/>
                <a:ea typeface="Calibri" panose="020F0502020204030204" pitchFamily="34" charset="0"/>
                <a:cs typeface="Times New Roman" panose="02020603050405020304" pitchFamily="18" charset="0"/>
              </a:rPr>
              <a:t>Nặng</a:t>
            </a:r>
            <a:r>
              <a:rPr lang="en-US" sz="2000">
                <a:latin typeface="Times New Roman" panose="02020603050405020304" pitchFamily="18" charset="0"/>
                <a:ea typeface="Calibri" panose="020F0502020204030204" pitchFamily="34" charset="0"/>
                <a:cs typeface="Times New Roman" panose="02020603050405020304" pitchFamily="18" charset="0"/>
              </a:rPr>
              <a:t>: 48kg</a:t>
            </a:r>
          </a:p>
          <a:p>
            <a:pPr marL="342900" indent="-342900">
              <a:lnSpc>
                <a:spcPct val="107000"/>
              </a:lnSpc>
              <a:buFont typeface="Wingdings" panose="05000000000000000000" pitchFamily="2" charset="2"/>
              <a:buChar char="§"/>
            </a:pPr>
            <a:r>
              <a:rPr lang="en-US" sz="2000" err="1">
                <a:latin typeface="Times New Roman" panose="02020603050405020304" pitchFamily="18" charset="0"/>
                <a:ea typeface="Calibri" panose="020F0502020204030204" pitchFamily="34" charset="0"/>
                <a:cs typeface="Times New Roman" panose="02020603050405020304" pitchFamily="18" charset="0"/>
              </a:rPr>
              <a:t>Tốc</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độ</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đi</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bộ</a:t>
            </a:r>
            <a:r>
              <a:rPr lang="en-US" sz="2000">
                <a:latin typeface="Times New Roman" panose="02020603050405020304" pitchFamily="18" charset="0"/>
                <a:ea typeface="Calibri" panose="020F0502020204030204" pitchFamily="34" charset="0"/>
                <a:cs typeface="Times New Roman" panose="02020603050405020304" pitchFamily="18" charset="0"/>
              </a:rPr>
              <a:t>: 2.7 km/h </a:t>
            </a:r>
          </a:p>
          <a:p>
            <a:pPr marL="342900" marR="0" lvl="0" indent="-342900">
              <a:lnSpc>
                <a:spcPct val="107000"/>
              </a:lnSpc>
              <a:spcBef>
                <a:spcPts val="0"/>
              </a:spcBef>
              <a:spcAft>
                <a:spcPts val="0"/>
              </a:spcAft>
              <a:buFont typeface="Wingdings" panose="05000000000000000000" pitchFamily="2" charset="2"/>
              <a:buChar char="§"/>
            </a:pPr>
            <a:r>
              <a:rPr lang="en-US" sz="2000" err="1">
                <a:latin typeface="Times New Roman" panose="02020603050405020304" pitchFamily="18" charset="0"/>
                <a:ea typeface="Calibri" panose="020F0502020204030204" pitchFamily="34" charset="0"/>
                <a:cs typeface="Times New Roman" panose="02020603050405020304" pitchFamily="18" charset="0"/>
              </a:rPr>
              <a:t>Tốc</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độ</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chạy</a:t>
            </a:r>
            <a:r>
              <a:rPr lang="en-US" sz="2000">
                <a:latin typeface="Times New Roman" panose="02020603050405020304" pitchFamily="18" charset="0"/>
                <a:ea typeface="Calibri" panose="020F0502020204030204" pitchFamily="34" charset="0"/>
                <a:cs typeface="Times New Roman" panose="02020603050405020304" pitchFamily="18" charset="0"/>
              </a:rPr>
              <a:t>: 9 km/h</a:t>
            </a:r>
          </a:p>
          <a:p>
            <a:pPr marR="0" lvl="0">
              <a:lnSpc>
                <a:spcPct val="107000"/>
              </a:lnSpc>
              <a:spcBef>
                <a:spcPts val="0"/>
              </a:spcBef>
              <a:spcAft>
                <a:spcPts val="0"/>
              </a:spcAft>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739751" y="1548864"/>
            <a:ext cx="2405804" cy="1694955"/>
          </a:xfrm>
          <a:prstGeom prst="rect">
            <a:avLst/>
          </a:prstGeom>
        </p:spPr>
      </p:pic>
      <p:pic>
        <p:nvPicPr>
          <p:cNvPr id="5" name="Picture 4"/>
          <p:cNvPicPr>
            <a:picLocks noChangeAspect="1"/>
          </p:cNvPicPr>
          <p:nvPr/>
        </p:nvPicPr>
        <p:blipFill>
          <a:blip r:embed="rId3"/>
          <a:stretch>
            <a:fillRect/>
          </a:stretch>
        </p:blipFill>
        <p:spPr>
          <a:xfrm>
            <a:off x="4739751" y="3243819"/>
            <a:ext cx="2405804" cy="1451292"/>
          </a:xfrm>
          <a:prstGeom prst="rect">
            <a:avLst/>
          </a:prstGeom>
        </p:spPr>
      </p:pic>
      <p:pic>
        <p:nvPicPr>
          <p:cNvPr id="21" name="Hình ảnh 10" descr="Ảnh có chứa người máy&#10;&#10;Mô tả được tạo tự động">
            <a:extLst>
              <a:ext uri="{FF2B5EF4-FFF2-40B4-BE49-F238E27FC236}">
                <a16:creationId xmlns:a16="http://schemas.microsoft.com/office/drawing/2014/main" id="{A025043A-6955-453B-B015-3515583D1E93}"/>
              </a:ext>
            </a:extLst>
          </p:cNvPr>
          <p:cNvPicPr>
            <a:picLocks noChangeAspect="1"/>
          </p:cNvPicPr>
          <p:nvPr/>
        </p:nvPicPr>
        <p:blipFill>
          <a:blip r:embed="rId4"/>
          <a:stretch>
            <a:fillRect/>
          </a:stretch>
        </p:blipFill>
        <p:spPr>
          <a:xfrm>
            <a:off x="8233947" y="1548864"/>
            <a:ext cx="2113779" cy="3633800"/>
          </a:xfrm>
          <a:prstGeom prst="rect">
            <a:avLst/>
          </a:prstGeom>
        </p:spPr>
      </p:pic>
      <p:sp>
        <p:nvSpPr>
          <p:cNvPr id="22" name="Rectangle 21"/>
          <p:cNvSpPr/>
          <p:nvPr/>
        </p:nvSpPr>
        <p:spPr>
          <a:xfrm>
            <a:off x="341270" y="3096343"/>
            <a:ext cx="4318194" cy="2814873"/>
          </a:xfrm>
          <a:prstGeom prst="rect">
            <a:avLst/>
          </a:prstGeom>
        </p:spPr>
        <p:txBody>
          <a:bodyPr wrap="square">
            <a:spAutoFit/>
          </a:bodyPr>
          <a:lstStyle/>
          <a:p>
            <a:pPr marL="285750" marR="0" lvl="0" indent="-285750">
              <a:lnSpc>
                <a:spcPct val="107000"/>
              </a:lnSpc>
              <a:spcBef>
                <a:spcPts val="0"/>
              </a:spcBef>
              <a:spcAft>
                <a:spcPts val="0"/>
              </a:spcAft>
              <a:buFont typeface="Wingdings" panose="05000000000000000000" pitchFamily="2" charset="2"/>
              <a:buChar char="§"/>
            </a:pPr>
            <a:r>
              <a:rPr lang="en-US" sz="2000" err="1">
                <a:latin typeface="Times New Roman" panose="02020603050405020304" pitchFamily="18" charset="0"/>
                <a:ea typeface="Calibri" panose="020F0502020204030204" pitchFamily="34" charset="0"/>
                <a:cs typeface="Times New Roman" panose="02020603050405020304" pitchFamily="18" charset="0"/>
              </a:rPr>
              <a:t>Bậc</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tự</a:t>
            </a:r>
            <a:r>
              <a:rPr lang="en-US" sz="2000">
                <a:latin typeface="Times New Roman" panose="02020603050405020304" pitchFamily="18" charset="0"/>
                <a:ea typeface="Calibri" panose="020F0502020204030204" pitchFamily="34" charset="0"/>
                <a:cs typeface="Times New Roman" panose="02020603050405020304" pitchFamily="18" charset="0"/>
              </a:rPr>
              <a:t> do:</a:t>
            </a:r>
          </a:p>
          <a:p>
            <a:pPr marL="742950" lvl="1" indent="-285750">
              <a:lnSpc>
                <a:spcPct val="107000"/>
              </a:lnSpc>
              <a:buFont typeface="Arial" panose="020B0604020202020204" pitchFamily="34" charset="0"/>
              <a:buChar char="•"/>
            </a:pPr>
            <a:r>
              <a:rPr lang="en-US" sz="2000" err="1">
                <a:latin typeface="Times New Roman" panose="02020603050405020304" pitchFamily="18" charset="0"/>
                <a:ea typeface="Calibri" panose="020F0502020204030204" pitchFamily="34" charset="0"/>
                <a:cs typeface="Times New Roman" panose="02020603050405020304" pitchFamily="18" charset="0"/>
              </a:rPr>
              <a:t>đầu</a:t>
            </a:r>
            <a:r>
              <a:rPr lang="en-US" sz="2000">
                <a:latin typeface="Times New Roman" panose="02020603050405020304" pitchFamily="18" charset="0"/>
                <a:ea typeface="Calibri" panose="020F0502020204030204" pitchFamily="34" charset="0"/>
                <a:cs typeface="Times New Roman" panose="02020603050405020304" pitchFamily="18" charset="0"/>
              </a:rPr>
              <a:t> :3 </a:t>
            </a:r>
            <a:r>
              <a:rPr lang="en-US" sz="2000" err="1">
                <a:latin typeface="Times New Roman" panose="02020603050405020304" pitchFamily="18" charset="0"/>
                <a:ea typeface="Calibri" panose="020F0502020204030204" pitchFamily="34" charset="0"/>
                <a:cs typeface="Times New Roman" panose="02020603050405020304" pitchFamily="18" charset="0"/>
              </a:rPr>
              <a:t>bậc</a:t>
            </a:r>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r>
              <a:rPr lang="en-US" sz="2000" err="1">
                <a:latin typeface="Times New Roman" panose="02020603050405020304" pitchFamily="18" charset="0"/>
                <a:ea typeface="Calibri" panose="020F0502020204030204" pitchFamily="34" charset="0"/>
                <a:cs typeface="Times New Roman" panose="02020603050405020304" pitchFamily="18" charset="0"/>
              </a:rPr>
              <a:t>tay</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smtClean="0">
                <a:latin typeface="Times New Roman" panose="02020603050405020304" pitchFamily="18" charset="0"/>
                <a:ea typeface="Calibri" panose="020F0502020204030204" pitchFamily="34" charset="0"/>
                <a:cs typeface="Times New Roman" panose="02020603050405020304" pitchFamily="18" charset="0"/>
              </a:rPr>
              <a:t>6 </a:t>
            </a:r>
            <a:r>
              <a:rPr lang="en-US" sz="2000" err="1">
                <a:latin typeface="Times New Roman" panose="02020603050405020304" pitchFamily="18" charset="0"/>
                <a:ea typeface="Calibri" panose="020F0502020204030204" pitchFamily="34" charset="0"/>
                <a:cs typeface="Times New Roman" panose="02020603050405020304" pitchFamily="18" charset="0"/>
              </a:rPr>
              <a:t>bậc</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mỗi</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tay</a:t>
            </a:r>
            <a:endParaRPr lang="en-US" sz="200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buFont typeface="Arial" panose="020B0604020202020204" pitchFamily="34" charset="0"/>
              <a:buChar char="•"/>
            </a:pPr>
            <a:r>
              <a:rPr lang="en-US" sz="2000">
                <a:latin typeface="Times New Roman" panose="02020603050405020304" pitchFamily="18" charset="0"/>
                <a:ea typeface="Calibri" panose="020F0502020204030204" pitchFamily="34" charset="0"/>
                <a:cs typeface="Times New Roman" panose="02020603050405020304" pitchFamily="18" charset="0"/>
              </a:rPr>
              <a:t>t</a:t>
            </a:r>
            <a:r>
              <a:rPr lang="en-US" sz="2000" smtClean="0">
                <a:latin typeface="Times New Roman" panose="02020603050405020304" pitchFamily="18" charset="0"/>
                <a:ea typeface="Calibri" panose="020F0502020204030204" pitchFamily="34" charset="0"/>
                <a:cs typeface="Times New Roman" panose="02020603050405020304" pitchFamily="18" charset="0"/>
              </a:rPr>
              <a:t>hắt lưng :1 bậc </a:t>
            </a:r>
          </a:p>
          <a:p>
            <a:pPr marL="742950" lvl="1" indent="-285750">
              <a:lnSpc>
                <a:spcPct val="107000"/>
              </a:lnSpc>
              <a:buFont typeface="Arial" panose="020B0604020202020204" pitchFamily="34" charset="0"/>
              <a:buChar char="•"/>
            </a:pPr>
            <a:r>
              <a:rPr lang="en-US" sz="2000" smtClean="0">
                <a:latin typeface="Times New Roman" panose="02020603050405020304" pitchFamily="18" charset="0"/>
                <a:ea typeface="Calibri" panose="020F0502020204030204" pitchFamily="34" charset="0"/>
                <a:cs typeface="Times New Roman" panose="02020603050405020304" pitchFamily="18" charset="0"/>
              </a:rPr>
              <a:t>chân :6 </a:t>
            </a:r>
            <a:r>
              <a:rPr lang="en-US" sz="2000" err="1">
                <a:latin typeface="Times New Roman" panose="02020603050405020304" pitchFamily="18" charset="0"/>
                <a:ea typeface="Calibri" panose="020F0502020204030204" pitchFamily="34" charset="0"/>
                <a:cs typeface="Times New Roman" panose="02020603050405020304" pitchFamily="18" charset="0"/>
              </a:rPr>
              <a:t>bậc</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smtClean="0">
                <a:latin typeface="Times New Roman" panose="02020603050405020304" pitchFamily="18" charset="0"/>
                <a:ea typeface="Calibri" panose="020F0502020204030204" pitchFamily="34" charset="0"/>
                <a:cs typeface="Times New Roman" panose="02020603050405020304" pitchFamily="18" charset="0"/>
              </a:rPr>
              <a:t>mỗi chân</a:t>
            </a:r>
          </a:p>
          <a:p>
            <a:pPr marL="742950" lvl="1" indent="-285750">
              <a:lnSpc>
                <a:spcPct val="107000"/>
              </a:lnSpc>
              <a:buFont typeface="Arial" panose="020B0604020202020204" pitchFamily="34" charset="0"/>
              <a:buChar char="•"/>
            </a:pPr>
            <a:r>
              <a:rPr lang="en-US" sz="2000">
                <a:latin typeface="Times New Roman" panose="02020603050405020304" pitchFamily="18" charset="0"/>
                <a:ea typeface="Calibri" panose="020F0502020204030204" pitchFamily="34" charset="0"/>
                <a:cs typeface="Times New Roman" panose="02020603050405020304" pitchFamily="18" charset="0"/>
              </a:rPr>
              <a:t>bàn tay :</a:t>
            </a:r>
            <a:r>
              <a:rPr lang="en-US" sz="2000" smtClean="0">
                <a:latin typeface="Times New Roman" panose="02020603050405020304" pitchFamily="18" charset="0"/>
                <a:ea typeface="Calibri" panose="020F0502020204030204" pitchFamily="34" charset="0"/>
                <a:cs typeface="Times New Roman" panose="02020603050405020304" pitchFamily="18" charset="0"/>
              </a:rPr>
              <a:t>15 </a:t>
            </a:r>
            <a:r>
              <a:rPr lang="en-US" sz="2000">
                <a:latin typeface="Times New Roman" panose="02020603050405020304" pitchFamily="18" charset="0"/>
                <a:ea typeface="Calibri" panose="020F0502020204030204" pitchFamily="34" charset="0"/>
                <a:cs typeface="Times New Roman" panose="02020603050405020304" pitchFamily="18" charset="0"/>
              </a:rPr>
              <a:t>bậc mỗi bàn</a:t>
            </a:r>
          </a:p>
          <a:p>
            <a:pPr marL="342900" marR="0" lvl="0" indent="-342900">
              <a:lnSpc>
                <a:spcPct val="107000"/>
              </a:lnSpc>
              <a:spcBef>
                <a:spcPts val="0"/>
              </a:spcBef>
              <a:spcAft>
                <a:spcPts val="800"/>
              </a:spcAft>
              <a:buFont typeface="Wingdings" panose="05000000000000000000" pitchFamily="2" charset="2"/>
              <a:buChar char=""/>
            </a:pPr>
            <a:r>
              <a:rPr lang="en-US" sz="2000" smtClean="0">
                <a:latin typeface="Times New Roman" panose="02020603050405020304" pitchFamily="18" charset="0"/>
                <a:ea typeface="Calibri" panose="020F0502020204030204" pitchFamily="34" charset="0"/>
                <a:cs typeface="Times New Roman" panose="02020603050405020304" pitchFamily="18" charset="0"/>
              </a:rPr>
              <a:t>Tổng 58 </a:t>
            </a:r>
            <a:r>
              <a:rPr lang="en-US" sz="2000" err="1">
                <a:latin typeface="Times New Roman" panose="02020603050405020304" pitchFamily="18" charset="0"/>
                <a:ea typeface="Calibri" panose="020F0502020204030204" pitchFamily="34" charset="0"/>
                <a:cs typeface="Times New Roman" panose="02020603050405020304" pitchFamily="18" charset="0"/>
              </a:rPr>
              <a:t>bậc</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err="1">
                <a:latin typeface="Times New Roman" panose="02020603050405020304" pitchFamily="18" charset="0"/>
                <a:ea typeface="Calibri" panose="020F0502020204030204" pitchFamily="34" charset="0"/>
                <a:cs typeface="Times New Roman" panose="02020603050405020304" pitchFamily="18" charset="0"/>
              </a:rPr>
              <a:t>tự</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en-US" sz="2000" smtClean="0">
                <a:latin typeface="Times New Roman" panose="02020603050405020304" pitchFamily="18" charset="0"/>
                <a:ea typeface="Calibri" panose="020F0502020204030204" pitchFamily="34" charset="0"/>
                <a:cs typeface="Times New Roman" panose="02020603050405020304" pitchFamily="18" charset="0"/>
              </a:rPr>
              <a:t>do</a:t>
            </a:r>
          </a:p>
          <a:p>
            <a:pPr marL="342900" marR="0" lvl="0" indent="-342900">
              <a:lnSpc>
                <a:spcPct val="107000"/>
              </a:lnSpc>
              <a:spcBef>
                <a:spcPts val="0"/>
              </a:spcBef>
              <a:spcAft>
                <a:spcPts val="800"/>
              </a:spcAft>
              <a:buFont typeface="Wingdings" panose="05000000000000000000" pitchFamily="2" charset="2"/>
              <a:buChar char=""/>
            </a:pPr>
            <a:r>
              <a:rPr lang="en-US" sz="2000" smtClean="0">
                <a:latin typeface="Times New Roman" panose="02020603050405020304" pitchFamily="18" charset="0"/>
                <a:ea typeface="Calibri" panose="020F0502020204030204" pitchFamily="34" charset="0"/>
                <a:cs typeface="Times New Roman" panose="02020603050405020304" pitchFamily="18" charset="0"/>
              </a:rPr>
              <a:t>Bài toán khảo sát :28 bậc tự do </a:t>
            </a:r>
            <a:endParaRPr lang="en-US" sz="200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7523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1. Giới </a:t>
            </a:r>
            <a:r>
              <a:rPr lang="en-US" b="0" smtClean="0">
                <a:latin typeface="Times New Roman" panose="02020603050405020304" pitchFamily="18" charset="0"/>
                <a:cs typeface="Times New Roman" panose="02020603050405020304" pitchFamily="18" charset="0"/>
              </a:rPr>
              <a:t>thiệu </a:t>
            </a:r>
            <a:r>
              <a:rPr lang="en-US">
                <a:latin typeface="Times New Roman" panose="02020603050405020304" pitchFamily="18" charset="0"/>
                <a:cs typeface="Times New Roman" panose="02020603050405020304" pitchFamily="18" charset="0"/>
              </a:rPr>
              <a:t>robot ASIMO</a:t>
            </a:r>
          </a:p>
          <a:p>
            <a:r>
              <a:rPr lang="en-US" b="0" smtClean="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
        <p:nvSpPr>
          <p:cNvPr id="5" name="TextBox 4"/>
          <p:cNvSpPr txBox="1"/>
          <p:nvPr/>
        </p:nvSpPr>
        <p:spPr>
          <a:xfrm>
            <a:off x="256032" y="1087199"/>
            <a:ext cx="4403432" cy="830997"/>
          </a:xfrm>
          <a:prstGeom prst="rect">
            <a:avLst/>
          </a:prstGeom>
          <a:noFill/>
        </p:spPr>
        <p:txBody>
          <a:bodyPr wrap="square" rtlCol="0">
            <a:spAutoFit/>
          </a:bodyPr>
          <a:lstStyle/>
          <a:p>
            <a:pPr marL="342900" indent="-342900">
              <a:buFont typeface="Wingdings" panose="05000000000000000000" pitchFamily="2" charset="2"/>
              <a:buChar char="Ø"/>
            </a:pPr>
            <a:r>
              <a:rPr lang="vi-VN" sz="2400" smtClean="0">
                <a:latin typeface="Times New Roman" panose="02020603050405020304" pitchFamily="18" charset="0"/>
                <a:cs typeface="Times New Roman" panose="02020603050405020304" pitchFamily="18" charset="0"/>
              </a:rPr>
              <a:t>Cảm </a:t>
            </a:r>
            <a:r>
              <a:rPr lang="vi-VN" sz="2400">
                <a:latin typeface="Times New Roman" panose="02020603050405020304" pitchFamily="18" charset="0"/>
                <a:cs typeface="Times New Roman" panose="02020603050405020304" pitchFamily="18" charset="0"/>
              </a:rPr>
              <a:t>biến nhận dạng môi trường của ASIMO</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11138" y="2090057"/>
            <a:ext cx="5550869" cy="3869872"/>
          </a:xfrm>
          <a:prstGeom prst="rect">
            <a:avLst/>
          </a:prstGeom>
        </p:spPr>
      </p:pic>
      <p:sp>
        <p:nvSpPr>
          <p:cNvPr id="13" name="TextBox 12"/>
          <p:cNvSpPr txBox="1"/>
          <p:nvPr/>
        </p:nvSpPr>
        <p:spPr>
          <a:xfrm>
            <a:off x="6882493" y="2192897"/>
            <a:ext cx="4857750" cy="707886"/>
          </a:xfrm>
          <a:prstGeom prst="rect">
            <a:avLst/>
          </a:prstGeom>
          <a:noFill/>
        </p:spPr>
        <p:txBody>
          <a:bodyPr wrap="square" rtlCol="0">
            <a:spAutoFit/>
          </a:bodyPr>
          <a:lstStyle/>
          <a:p>
            <a:r>
              <a:rPr lang="en-GB" sz="2000" smtClean="0">
                <a:latin typeface="Times New Roman" panose="02020603050405020304" pitchFamily="18" charset="0"/>
                <a:cs typeface="Times New Roman" panose="02020603050405020304" pitchFamily="18" charset="0"/>
              </a:rPr>
              <a:t>Camera ở mắt phân </a:t>
            </a:r>
            <a:r>
              <a:rPr lang="en-GB" sz="2000">
                <a:latin typeface="Times New Roman" panose="02020603050405020304" pitchFamily="18" charset="0"/>
                <a:cs typeface="Times New Roman" panose="02020603050405020304" pitchFamily="18" charset="0"/>
              </a:rPr>
              <a:t>biệt một người và đánh giá độ tin cậy từ dữ liệu ngữ cảnh</a:t>
            </a:r>
          </a:p>
        </p:txBody>
      </p:sp>
      <p:sp>
        <p:nvSpPr>
          <p:cNvPr id="14" name="TextBox 13"/>
          <p:cNvSpPr txBox="1"/>
          <p:nvPr/>
        </p:nvSpPr>
        <p:spPr>
          <a:xfrm>
            <a:off x="6882493" y="3216228"/>
            <a:ext cx="4857750" cy="1015663"/>
          </a:xfrm>
          <a:prstGeom prst="rect">
            <a:avLst/>
          </a:prstGeom>
          <a:noFill/>
        </p:spPr>
        <p:txBody>
          <a:bodyPr wrap="square" rtlCol="0">
            <a:spAutoFit/>
          </a:bodyPr>
          <a:lstStyle/>
          <a:p>
            <a:r>
              <a:rPr lang="en-GB" sz="2000">
                <a:latin typeface="Times New Roman" panose="02020603050405020304" pitchFamily="18" charset="0"/>
                <a:cs typeface="Times New Roman" panose="02020603050405020304" pitchFamily="18" charset="0"/>
              </a:rPr>
              <a:t>Ground </a:t>
            </a:r>
            <a:r>
              <a:rPr lang="en-GB" sz="2000" smtClean="0">
                <a:latin typeface="Times New Roman" panose="02020603050405020304" pitchFamily="18" charset="0"/>
                <a:cs typeface="Times New Roman" panose="02020603050405020304" pitchFamily="18" charset="0"/>
              </a:rPr>
              <a:t>Sensor </a:t>
            </a:r>
            <a:r>
              <a:rPr lang="en-GB" sz="2000">
                <a:latin typeface="Times New Roman" panose="02020603050405020304" pitchFamily="18" charset="0"/>
                <a:cs typeface="Times New Roman" panose="02020603050405020304" pitchFamily="18" charset="0"/>
              </a:rPr>
              <a:t>gồm một cảm biến laser và một cảm biến hồng </a:t>
            </a:r>
            <a:r>
              <a:rPr lang="en-GB" sz="2000" smtClean="0">
                <a:latin typeface="Times New Roman" panose="02020603050405020304" pitchFamily="18" charset="0"/>
                <a:cs typeface="Times New Roman" panose="02020603050405020304" pitchFamily="18" charset="0"/>
              </a:rPr>
              <a:t>ngoại phát hiện chướng </a:t>
            </a:r>
            <a:r>
              <a:rPr lang="en-GB" sz="2000">
                <a:latin typeface="Times New Roman" panose="02020603050405020304" pitchFamily="18" charset="0"/>
                <a:cs typeface="Times New Roman" panose="02020603050405020304" pitchFamily="18" charset="0"/>
              </a:rPr>
              <a:t>ngại vật nào cách chân nó hai mét</a:t>
            </a:r>
            <a:r>
              <a:rPr lang="en-GB" sz="2000" smtClean="0">
                <a:latin typeface="Times New Roman" panose="02020603050405020304" pitchFamily="18" charset="0"/>
                <a:cs typeface="Times New Roman" panose="02020603050405020304" pitchFamily="18" charset="0"/>
              </a:rPr>
              <a:t> </a:t>
            </a:r>
            <a:endParaRPr lang="en-GB" sz="2000">
              <a:latin typeface="Times New Roman" panose="02020603050405020304" pitchFamily="18" charset="0"/>
              <a:cs typeface="Times New Roman" panose="02020603050405020304" pitchFamily="18" charset="0"/>
            </a:endParaRPr>
          </a:p>
        </p:txBody>
      </p:sp>
      <p:sp>
        <p:nvSpPr>
          <p:cNvPr id="15" name="TextBox 14"/>
          <p:cNvSpPr txBox="1"/>
          <p:nvPr/>
        </p:nvSpPr>
        <p:spPr>
          <a:xfrm>
            <a:off x="6882493" y="4542571"/>
            <a:ext cx="4857750" cy="1015663"/>
          </a:xfrm>
          <a:prstGeom prst="rect">
            <a:avLst/>
          </a:prstGeom>
          <a:noFill/>
        </p:spPr>
        <p:txBody>
          <a:bodyPr wrap="square" rtlCol="0">
            <a:spAutoFit/>
          </a:bodyPr>
          <a:lstStyle/>
          <a:p>
            <a:r>
              <a:rPr lang="en-GB" sz="2000">
                <a:latin typeface="Times New Roman" panose="02020603050405020304" pitchFamily="18" charset="0"/>
                <a:cs typeface="Times New Roman" panose="02020603050405020304" pitchFamily="18" charset="0"/>
              </a:rPr>
              <a:t>Ultrasonic </a:t>
            </a:r>
            <a:r>
              <a:rPr lang="en-GB" sz="2000" smtClean="0">
                <a:latin typeface="Times New Roman" panose="02020603050405020304" pitchFamily="18" charset="0"/>
                <a:cs typeface="Times New Roman" panose="02020603050405020304" pitchFamily="18" charset="0"/>
              </a:rPr>
              <a:t>Sensor </a:t>
            </a:r>
            <a:r>
              <a:rPr lang="vi-VN" sz="2000">
                <a:latin typeface="Times New Roman" panose="02020603050405020304" pitchFamily="18" charset="0"/>
                <a:cs typeface="Times New Roman" panose="02020603050405020304" pitchFamily="18" charset="0"/>
              </a:rPr>
              <a:t>phát hiện chướng ngại vật phía trước ba </a:t>
            </a:r>
            <a:r>
              <a:rPr lang="vi-VN" sz="2000" smtClean="0">
                <a:latin typeface="Times New Roman" panose="02020603050405020304" pitchFamily="18" charset="0"/>
                <a:cs typeface="Times New Roman" panose="02020603050405020304" pitchFamily="18" charset="0"/>
              </a:rPr>
              <a:t>mét</a:t>
            </a:r>
            <a:r>
              <a:rPr lang="en-GB" sz="2000" smtClean="0">
                <a:latin typeface="Times New Roman" panose="02020603050405020304" pitchFamily="18" charset="0"/>
                <a:cs typeface="Times New Roman" panose="02020603050405020304" pitchFamily="18" charset="0"/>
              </a:rPr>
              <a:t> và những vật cản </a:t>
            </a:r>
            <a:r>
              <a:rPr lang="en-GB" sz="2000">
                <a:latin typeface="Times New Roman" panose="02020603050405020304" pitchFamily="18" charset="0"/>
                <a:cs typeface="Times New Roman" panose="02020603050405020304" pitchFamily="18" charset="0"/>
              </a:rPr>
              <a:t>Visual Sensor </a:t>
            </a:r>
            <a:r>
              <a:rPr lang="en-GB" sz="2000" smtClean="0">
                <a:latin typeface="Times New Roman" panose="02020603050405020304" pitchFamily="18" charset="0"/>
                <a:cs typeface="Times New Roman" panose="02020603050405020304" pitchFamily="18" charset="0"/>
              </a:rPr>
              <a:t>không phân biệt được</a:t>
            </a:r>
            <a:endParaRPr lang="en-GB"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92221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1. Giới </a:t>
            </a:r>
            <a:r>
              <a:rPr lang="en-US" b="0" smtClean="0">
                <a:latin typeface="Times New Roman" panose="02020603050405020304" pitchFamily="18" charset="0"/>
                <a:cs typeface="Times New Roman" panose="02020603050405020304" pitchFamily="18" charset="0"/>
              </a:rPr>
              <a:t>thiệu </a:t>
            </a:r>
            <a:r>
              <a:rPr lang="en-US">
                <a:latin typeface="Times New Roman" panose="02020603050405020304" pitchFamily="18" charset="0"/>
                <a:cs typeface="Times New Roman" panose="02020603050405020304" pitchFamily="18" charset="0"/>
              </a:rPr>
              <a:t>robot ASIMO</a:t>
            </a:r>
          </a:p>
          <a:p>
            <a:r>
              <a:rPr lang="en-US" b="0" smtClean="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760180" y="1548864"/>
            <a:ext cx="3833107" cy="4607618"/>
          </a:xfrm>
          <a:prstGeom prst="rect">
            <a:avLst/>
          </a:prstGeom>
        </p:spPr>
      </p:pic>
      <p:sp>
        <p:nvSpPr>
          <p:cNvPr id="7" name="TextBox 6"/>
          <p:cNvSpPr txBox="1"/>
          <p:nvPr/>
        </p:nvSpPr>
        <p:spPr>
          <a:xfrm>
            <a:off x="256032" y="1087199"/>
            <a:ext cx="4403432" cy="461665"/>
          </a:xfrm>
          <a:prstGeom prst="rect">
            <a:avLst/>
          </a:prstGeom>
          <a:noFill/>
        </p:spPr>
        <p:txBody>
          <a:bodyPr wrap="square" rtlCol="0">
            <a:spAutoFit/>
          </a:bodyPr>
          <a:lstStyle/>
          <a:p>
            <a:pPr marL="342900" indent="-342900">
              <a:buFont typeface="Wingdings" panose="05000000000000000000" pitchFamily="2" charset="2"/>
              <a:buChar char="Ø"/>
            </a:pPr>
            <a:r>
              <a:rPr lang="en-GB" sz="2400" smtClean="0">
                <a:latin typeface="Times New Roman" panose="02020603050405020304" pitchFamily="18" charset="0"/>
                <a:cs typeface="Times New Roman" panose="02020603050405020304" pitchFamily="18" charset="0"/>
              </a:rPr>
              <a:t>Điều khiển và kết nối</a:t>
            </a:r>
            <a:endParaRPr lang="en-US" sz="2400">
              <a:latin typeface="Times New Roman" panose="02020603050405020304" pitchFamily="18" charset="0"/>
              <a:cs typeface="Times New Roman" panose="02020603050405020304" pitchFamily="18" charset="0"/>
            </a:endParaRPr>
          </a:p>
        </p:txBody>
      </p:sp>
      <p:sp>
        <p:nvSpPr>
          <p:cNvPr id="3" name="TextBox 2"/>
          <p:cNvSpPr txBox="1"/>
          <p:nvPr/>
        </p:nvSpPr>
        <p:spPr>
          <a:xfrm>
            <a:off x="716551" y="1605904"/>
            <a:ext cx="6141450" cy="2246769"/>
          </a:xfrm>
          <a:prstGeom prst="rect">
            <a:avLst/>
          </a:prstGeom>
          <a:noFill/>
        </p:spPr>
        <p:txBody>
          <a:bodyPr wrap="square" rtlCol="0">
            <a:spAutoFit/>
          </a:bodyPr>
          <a:lstStyle/>
          <a:p>
            <a:r>
              <a:rPr lang="en-US" sz="2000" smtClean="0">
                <a:latin typeface="Times New Roman" panose="02020603050405020304" pitchFamily="18" charset="0"/>
                <a:cs typeface="Times New Roman" panose="02020603050405020304" pitchFamily="18" charset="0"/>
              </a:rPr>
              <a:t>-Không có </a:t>
            </a:r>
            <a:r>
              <a:rPr lang="en-US" sz="2000">
                <a:latin typeface="Times New Roman" panose="02020603050405020304" pitchFamily="18" charset="0"/>
                <a:cs typeface="Times New Roman" panose="02020603050405020304" pitchFamily="18" charset="0"/>
              </a:rPr>
              <a:t>khả năng tự xử </a:t>
            </a:r>
            <a:r>
              <a:rPr lang="en-US" sz="2000" smtClean="0">
                <a:latin typeface="Times New Roman" panose="02020603050405020304" pitchFamily="18" charset="0"/>
                <a:cs typeface="Times New Roman" panose="02020603050405020304" pitchFamily="18" charset="0"/>
              </a:rPr>
              <a:t>lý ,phải </a:t>
            </a:r>
            <a:r>
              <a:rPr lang="en-US" sz="2000">
                <a:latin typeface="Times New Roman" panose="02020603050405020304" pitchFamily="18" charset="0"/>
                <a:cs typeface="Times New Roman" panose="02020603050405020304" pitchFamily="18" charset="0"/>
              </a:rPr>
              <a:t>được lập trình từ </a:t>
            </a:r>
            <a:r>
              <a:rPr lang="en-US" sz="2000" smtClean="0">
                <a:latin typeface="Times New Roman" panose="02020603050405020304" pitchFamily="18" charset="0"/>
                <a:cs typeface="Times New Roman" panose="02020603050405020304" pitchFamily="18" charset="0"/>
              </a:rPr>
              <a:t>trước </a:t>
            </a:r>
            <a:r>
              <a:rPr lang="en-US" sz="2000">
                <a:latin typeface="Times New Roman" panose="02020603050405020304" pitchFamily="18" charset="0"/>
                <a:cs typeface="Times New Roman" panose="02020603050405020304" pitchFamily="18" charset="0"/>
              </a:rPr>
              <a:t>hoặc phải được điều khiển bằng </a:t>
            </a:r>
            <a:r>
              <a:rPr lang="en-US" sz="2000" smtClean="0">
                <a:latin typeface="Times New Roman" panose="02020603050405020304" pitchFamily="18" charset="0"/>
                <a:cs typeface="Times New Roman" panose="02020603050405020304" pitchFamily="18" charset="0"/>
              </a:rPr>
              <a:t>tay</a:t>
            </a:r>
          </a:p>
          <a:p>
            <a:r>
              <a:rPr lang="en-US" sz="2000" smtClean="0">
                <a:latin typeface="Times New Roman" panose="02020603050405020304" pitchFamily="18" charset="0"/>
                <a:cs typeface="Times New Roman" panose="02020603050405020304" pitchFamily="18" charset="0"/>
              </a:rPr>
              <a:t>-4 </a:t>
            </a:r>
            <a:r>
              <a:rPr lang="en-US" sz="2000">
                <a:latin typeface="Times New Roman" panose="02020603050405020304" pitchFamily="18" charset="0"/>
                <a:cs typeface="Times New Roman" panose="02020603050405020304" pitchFamily="18" charset="0"/>
              </a:rPr>
              <a:t>phương thức </a:t>
            </a:r>
            <a:r>
              <a:rPr lang="en-US" sz="2000" smtClean="0">
                <a:latin typeface="Times New Roman" panose="02020603050405020304" pitchFamily="18" charset="0"/>
                <a:cs typeface="Times New Roman" panose="02020603050405020304" pitchFamily="18" charset="0"/>
              </a:rPr>
              <a:t>chính </a:t>
            </a:r>
            <a:r>
              <a:rPr lang="en-US" sz="2000" i="1">
                <a:latin typeface="Times New Roman" panose="02020603050405020304" pitchFamily="18" charset="0"/>
                <a:cs typeface="Times New Roman" panose="02020603050405020304" pitchFamily="18" charset="0"/>
              </a:rPr>
              <a:t>Kết nối không </a:t>
            </a:r>
            <a:r>
              <a:rPr lang="en-US" sz="2000" i="1" smtClean="0">
                <a:latin typeface="Times New Roman" panose="02020603050405020304" pitchFamily="18" charset="0"/>
                <a:cs typeface="Times New Roman" panose="02020603050405020304" pitchFamily="18" charset="0"/>
              </a:rPr>
              <a:t>dây</a:t>
            </a:r>
            <a:r>
              <a:rPr lang="en-GB" sz="2000" smtClean="0">
                <a:latin typeface="Times New Roman" panose="02020603050405020304" pitchFamily="18" charset="0"/>
                <a:cs typeface="Times New Roman" panose="02020603050405020304" pitchFamily="18" charset="0"/>
              </a:rPr>
              <a:t>,</a:t>
            </a:r>
            <a:r>
              <a:rPr lang="en-US" sz="2000" i="1">
                <a:latin typeface="Times New Roman" panose="02020603050405020304" pitchFamily="18" charset="0"/>
                <a:cs typeface="Times New Roman" panose="02020603050405020304" pitchFamily="18" charset="0"/>
              </a:rPr>
              <a:t> Điều khiển từ </a:t>
            </a:r>
            <a:r>
              <a:rPr lang="en-US" sz="2000" i="1" smtClean="0">
                <a:latin typeface="Times New Roman" panose="02020603050405020304" pitchFamily="18" charset="0"/>
                <a:cs typeface="Times New Roman" panose="02020603050405020304" pitchFamily="18" charset="0"/>
              </a:rPr>
              <a:t>xa,</a:t>
            </a:r>
            <a:r>
              <a:rPr lang="en-US" sz="2000" i="1">
                <a:latin typeface="Times New Roman" panose="02020603050405020304" pitchFamily="18" charset="0"/>
                <a:cs typeface="Times New Roman" panose="02020603050405020304" pitchFamily="18" charset="0"/>
              </a:rPr>
              <a:t> Động </a:t>
            </a:r>
            <a:r>
              <a:rPr lang="en-US" sz="2000" i="1" smtClean="0">
                <a:latin typeface="Times New Roman" panose="02020603050405020304" pitchFamily="18" charset="0"/>
                <a:cs typeface="Times New Roman" panose="02020603050405020304" pitchFamily="18" charset="0"/>
              </a:rPr>
              <a:t>tác,</a:t>
            </a:r>
            <a:r>
              <a:rPr lang="en-US" sz="2000" i="1">
                <a:latin typeface="Times New Roman" panose="02020603050405020304" pitchFamily="18" charset="0"/>
                <a:cs typeface="Times New Roman" panose="02020603050405020304" pitchFamily="18" charset="0"/>
              </a:rPr>
              <a:t> Giọng </a:t>
            </a:r>
            <a:r>
              <a:rPr lang="en-US" sz="2000" i="1" smtClean="0">
                <a:latin typeface="Times New Roman" panose="02020603050405020304" pitchFamily="18" charset="0"/>
                <a:cs typeface="Times New Roman" panose="02020603050405020304" pitchFamily="18" charset="0"/>
              </a:rPr>
              <a:t>nói</a:t>
            </a:r>
          </a:p>
          <a:p>
            <a:r>
              <a:rPr lang="en-US" sz="2000" smtClean="0">
                <a:latin typeface="Times New Roman" panose="02020603050405020304" pitchFamily="18" charset="0"/>
                <a:cs typeface="Times New Roman" panose="02020603050405020304" pitchFamily="18" charset="0"/>
              </a:rPr>
              <a:t>-Sử </a:t>
            </a:r>
            <a:r>
              <a:rPr lang="en-US" sz="2000">
                <a:latin typeface="Times New Roman" panose="02020603050405020304" pitchFamily="18" charset="0"/>
                <a:cs typeface="Times New Roman" panose="02020603050405020304" pitchFamily="18" charset="0"/>
              </a:rPr>
              <a:t>dụng hệ thống WiFi chuẩn 802.11 cùng với 1 laptop hay một chiếc máy tính bàn, bạn có thể điều khiển ASIMO</a:t>
            </a:r>
            <a:endParaRPr lang="en-GB" sz="200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0433" t="41404" r="37836" b="21193"/>
          <a:stretch/>
        </p:blipFill>
        <p:spPr>
          <a:xfrm>
            <a:off x="698316" y="3969433"/>
            <a:ext cx="1930584" cy="211618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1583" t="36993" r="25993" b="25759"/>
          <a:stretch/>
        </p:blipFill>
        <p:spPr>
          <a:xfrm>
            <a:off x="2628900" y="3969433"/>
            <a:ext cx="2122170" cy="2116183"/>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51583" t="36993" r="25993" b="25759"/>
          <a:stretch/>
        </p:blipFill>
        <p:spPr>
          <a:xfrm>
            <a:off x="4779105" y="3969433"/>
            <a:ext cx="2078896" cy="2116183"/>
          </a:xfrm>
          <a:prstGeom prst="rect">
            <a:avLst/>
          </a:prstGeom>
        </p:spPr>
      </p:pic>
    </p:spTree>
    <p:extLst>
      <p:ext uri="{BB962C8B-B14F-4D97-AF65-F5344CB8AC3E}">
        <p14:creationId xmlns:p14="http://schemas.microsoft.com/office/powerpoint/2010/main" val="2306226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latin typeface="Times New Roman" panose="02020603050405020304" pitchFamily="18" charset="0"/>
                <a:cs typeface="Times New Roman" panose="02020603050405020304" pitchFamily="18" charset="0"/>
              </a:rPr>
              <a:pPr/>
              <a:t>9</a:t>
            </a:fld>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EB8A8D60-0C1C-4ACC-B901-254D3ED8E8E9}"/>
              </a:ext>
            </a:extLst>
          </p:cNvPr>
          <p:cNvSpPr txBox="1">
            <a:spLocks/>
          </p:cNvSpPr>
          <p:nvPr/>
        </p:nvSpPr>
        <p:spPr>
          <a:xfrm>
            <a:off x="338736" y="112543"/>
            <a:ext cx="11514528" cy="436098"/>
          </a:xfrm>
          <a:prstGeom prst="rect">
            <a:avLst/>
          </a:prstGeom>
        </p:spPr>
        <p:txBody>
          <a:bodyPr/>
          <a:lstStyle>
            <a:lvl1pPr algn="l" defTabSz="914377"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n-US" b="0">
                <a:latin typeface="Times New Roman" panose="02020603050405020304" pitchFamily="18" charset="0"/>
                <a:cs typeface="Times New Roman" panose="02020603050405020304" pitchFamily="18" charset="0"/>
              </a:rPr>
              <a:t>1. Giới </a:t>
            </a:r>
            <a:r>
              <a:rPr lang="en-US" b="0" smtClean="0">
                <a:latin typeface="Times New Roman" panose="02020603050405020304" pitchFamily="18" charset="0"/>
                <a:cs typeface="Times New Roman" panose="02020603050405020304" pitchFamily="18" charset="0"/>
              </a:rPr>
              <a:t>thiệu </a:t>
            </a:r>
            <a:r>
              <a:rPr lang="en-US">
                <a:latin typeface="Times New Roman" panose="02020603050405020304" pitchFamily="18" charset="0"/>
                <a:cs typeface="Times New Roman" panose="02020603050405020304" pitchFamily="18" charset="0"/>
              </a:rPr>
              <a:t>robot ASIMO</a:t>
            </a:r>
          </a:p>
          <a:p>
            <a:r>
              <a:rPr lang="en-US" b="0" smtClean="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11" name="Slide Number Placeholder 4">
            <a:extLst>
              <a:ext uri="{FF2B5EF4-FFF2-40B4-BE49-F238E27FC236}">
                <a16:creationId xmlns:a16="http://schemas.microsoft.com/office/drawing/2014/main" id="{36DF4B08-09E1-421A-9C0F-4013FB297203}"/>
              </a:ext>
            </a:extLst>
          </p:cNvPr>
          <p:cNvSpPr txBox="1">
            <a:spLocks/>
          </p:cNvSpPr>
          <p:nvPr/>
        </p:nvSpPr>
        <p:spPr>
          <a:xfrm>
            <a:off x="9156511" y="6492877"/>
            <a:ext cx="2743200" cy="365125"/>
          </a:xfrm>
          <a:prstGeom prst="rect">
            <a:avLst/>
          </a:prstGeom>
        </p:spPr>
        <p:txBody>
          <a:bodyPr/>
          <a:lstStyle>
            <a:defPPr>
              <a:defRPr lang="en-US"/>
            </a:defPPr>
            <a:lvl1pPr marL="0" algn="r" defTabSz="914400" rtl="0" eaLnBrk="1" latinLnBrk="0" hangingPunct="1">
              <a:defRPr sz="1200" b="1" kern="1200">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A0BE3B-158A-4EDF-80DC-E394A0D1600F}" type="slidenum">
              <a:rPr lang="en-US" smtClean="0">
                <a:latin typeface="Times New Roman" panose="02020603050405020304" pitchFamily="18" charset="0"/>
                <a:cs typeface="Times New Roman" panose="02020603050405020304" pitchFamily="18" charset="0"/>
              </a:rPr>
              <a:pPr/>
              <a:t>9</a:t>
            </a:fld>
            <a:endParaRPr lang="en-US">
              <a:latin typeface="Times New Roman" panose="02020603050405020304" pitchFamily="18" charset="0"/>
              <a:cs typeface="Times New Roman" panose="02020603050405020304" pitchFamily="18" charset="0"/>
            </a:endParaRPr>
          </a:p>
        </p:txBody>
      </p:sp>
      <p:sp>
        <p:nvSpPr>
          <p:cNvPr id="5" name="TextBox 4"/>
          <p:cNvSpPr txBox="1"/>
          <p:nvPr/>
        </p:nvSpPr>
        <p:spPr>
          <a:xfrm>
            <a:off x="256032" y="1087199"/>
            <a:ext cx="3172968" cy="461665"/>
          </a:xfrm>
          <a:prstGeom prst="rect">
            <a:avLst/>
          </a:prstGeom>
          <a:noFill/>
        </p:spPr>
        <p:txBody>
          <a:bodyPr wrap="square" rtlCol="0">
            <a:spAutoFit/>
          </a:bodyPr>
          <a:lstStyle/>
          <a:p>
            <a:pPr marL="342900" indent="-342900">
              <a:buFont typeface="Wingdings" panose="05000000000000000000" pitchFamily="2" charset="2"/>
              <a:buChar char="Ø"/>
            </a:pPr>
            <a:r>
              <a:rPr lang="en-GB" sz="2400" smtClean="0">
                <a:latin typeface="Times New Roman" panose="02020603050405020304" pitchFamily="18" charset="0"/>
                <a:cs typeface="Times New Roman" panose="02020603050405020304" pitchFamily="18" charset="0"/>
              </a:rPr>
              <a:t>Hệ thống năng lượng </a:t>
            </a:r>
            <a:endParaRPr lang="en-US" sz="240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8658" t="25243" r="26926" b="11341"/>
          <a:stretch/>
        </p:blipFill>
        <p:spPr>
          <a:xfrm>
            <a:off x="7535083" y="1235528"/>
            <a:ext cx="2902871" cy="4241074"/>
          </a:xfrm>
          <a:prstGeom prst="rect">
            <a:avLst/>
          </a:prstGeom>
        </p:spPr>
      </p:pic>
      <p:sp>
        <p:nvSpPr>
          <p:cNvPr id="9" name="Rectangle 8"/>
          <p:cNvSpPr/>
          <p:nvPr/>
        </p:nvSpPr>
        <p:spPr>
          <a:xfrm>
            <a:off x="8231280" y="5476602"/>
            <a:ext cx="1534394" cy="369332"/>
          </a:xfrm>
          <a:prstGeom prst="rect">
            <a:avLst/>
          </a:prstGeom>
        </p:spPr>
        <p:txBody>
          <a:bodyPr wrap="none">
            <a:spAutoFit/>
          </a:bodyPr>
          <a:lstStyle/>
          <a:p>
            <a:r>
              <a:rPr lang="en-US" err="1">
                <a:latin typeface="Times New Roman" panose="02020603050405020304" pitchFamily="18" charset="0"/>
                <a:cs typeface="Times New Roman" panose="02020603050405020304" pitchFamily="18" charset="0"/>
              </a:rPr>
              <a:t>Tự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lập</a:t>
            </a:r>
            <a:endParaRPr lang="en-US">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818388" y="3476090"/>
            <a:ext cx="5027241" cy="1527557"/>
          </a:xfrm>
          <a:prstGeom prst="rect">
            <a:avLst/>
          </a:prstGeom>
        </p:spPr>
      </p:pic>
      <p:sp>
        <p:nvSpPr>
          <p:cNvPr id="13" name="Rectangle 7">
            <a:extLst>
              <a:ext uri="{FF2B5EF4-FFF2-40B4-BE49-F238E27FC236}">
                <a16:creationId xmlns:a16="http://schemas.microsoft.com/office/drawing/2014/main" id="{72FF76E1-4A3F-42EC-941B-A840D3CB7B8E}"/>
              </a:ext>
            </a:extLst>
          </p:cNvPr>
          <p:cNvSpPr/>
          <p:nvPr/>
        </p:nvSpPr>
        <p:spPr>
          <a:xfrm>
            <a:off x="818388" y="1873584"/>
            <a:ext cx="3991356" cy="1277786"/>
          </a:xfrm>
          <a:prstGeom prst="rect">
            <a:avLst/>
          </a:prstGeom>
        </p:spPr>
        <p:txBody>
          <a:bodyPr wrap="square">
            <a:spAutoFit/>
          </a:bodyPr>
          <a:lstStyle/>
          <a:p>
            <a:pPr marL="285750" marR="0" lvl="0" indent="-285750">
              <a:lnSpc>
                <a:spcPct val="107000"/>
              </a:lnSpc>
              <a:spcBef>
                <a:spcPts val="0"/>
              </a:spcBef>
              <a:spcAft>
                <a:spcPts val="0"/>
              </a:spcAft>
              <a:buFont typeface="Wingdings" panose="05000000000000000000" pitchFamily="2" charset="2"/>
              <a:buChar char="§"/>
            </a:pPr>
            <a:r>
              <a:rPr lang="en-US" err="1">
                <a:latin typeface="Times New Roman" panose="02020603050405020304" pitchFamily="18" charset="0"/>
                <a:ea typeface="Calibri" panose="020F0502020204030204" pitchFamily="34" charset="0"/>
                <a:cs typeface="Times New Roman" panose="02020603050405020304" pitchFamily="18" charset="0"/>
              </a:rPr>
              <a:t>Nguồn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cấp</a:t>
            </a:r>
            <a:r>
              <a:rPr lang="en-US">
                <a:latin typeface="Times New Roman" panose="02020603050405020304" pitchFamily="18" charset="0"/>
                <a:ea typeface="Calibri" panose="020F0502020204030204" pitchFamily="34" charset="0"/>
                <a:cs typeface="Times New Roman" panose="02020603050405020304" pitchFamily="18" charset="0"/>
              </a:rPr>
              <a:t>: 51.8V, </a:t>
            </a:r>
            <a:r>
              <a:rPr lang="en-US" err="1">
                <a:latin typeface="Times New Roman" panose="02020603050405020304" pitchFamily="18" charset="0"/>
                <a:ea typeface="Calibri" panose="020F0502020204030204" pitchFamily="34" charset="0"/>
                <a:cs typeface="Times New Roman" panose="02020603050405020304" pitchFamily="18" charset="0"/>
              </a:rPr>
              <a:t>loại</a:t>
            </a:r>
            <a:r>
              <a:rPr lang="en-US">
                <a:latin typeface="Times New Roman" panose="02020603050405020304" pitchFamily="18" charset="0"/>
                <a:ea typeface="Calibri" panose="020F0502020204030204" pitchFamily="34" charset="0"/>
                <a:cs typeface="Times New Roman" panose="02020603050405020304" pitchFamily="18" charset="0"/>
              </a:rPr>
              <a:t> pin Lithium</a:t>
            </a:r>
          </a:p>
          <a:p>
            <a:pPr marL="285750" marR="0" lvl="0" indent="-285750">
              <a:lnSpc>
                <a:spcPct val="107000"/>
              </a:lnSpc>
              <a:spcBef>
                <a:spcPts val="0"/>
              </a:spcBef>
              <a:spcAft>
                <a:spcPts val="0"/>
              </a:spcAft>
              <a:buFont typeface="Wingdings" panose="05000000000000000000" pitchFamily="2" charset="2"/>
              <a:buChar char="§"/>
            </a:pPr>
            <a:r>
              <a:rPr lang="en-US" err="1">
                <a:latin typeface="Times New Roman" panose="02020603050405020304" pitchFamily="18" charset="0"/>
                <a:ea typeface="Calibri" panose="020F0502020204030204" pitchFamily="34" charset="0"/>
                <a:cs typeface="Times New Roman" panose="02020603050405020304" pitchFamily="18" charset="0"/>
              </a:rPr>
              <a:t>Thời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gian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vận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smtClean="0">
                <a:latin typeface="Times New Roman" panose="02020603050405020304" pitchFamily="18" charset="0"/>
                <a:ea typeface="Calibri" panose="020F0502020204030204" pitchFamily="34" charset="0"/>
                <a:cs typeface="Times New Roman" panose="02020603050405020304" pitchFamily="18" charset="0"/>
              </a:rPr>
              <a:t>1h</a:t>
            </a:r>
          </a:p>
          <a:p>
            <a:pPr marL="285750" marR="0" lvl="0" indent="-285750">
              <a:lnSpc>
                <a:spcPct val="107000"/>
              </a:lnSpc>
              <a:spcBef>
                <a:spcPts val="0"/>
              </a:spcBef>
              <a:spcAft>
                <a:spcPts val="0"/>
              </a:spcAft>
              <a:buFont typeface="Wingdings" panose="05000000000000000000" pitchFamily="2" charset="2"/>
              <a:buChar char="§"/>
            </a:pPr>
            <a:r>
              <a:rPr lang="en-US" smtClean="0">
                <a:latin typeface="Times New Roman" panose="02020603050405020304" pitchFamily="18" charset="0"/>
                <a:ea typeface="Calibri" panose="020F0502020204030204" pitchFamily="34" charset="0"/>
                <a:cs typeface="Times New Roman" panose="02020603050405020304" pitchFamily="18" charset="0"/>
              </a:rPr>
              <a:t>Bộ sạc tích hợp sau lưng </a:t>
            </a:r>
            <a:endParaRPr lang="en-US">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05166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9F4B7F0A66A847BB7884723AD4769B" ma:contentTypeVersion="4" ma:contentTypeDescription="Create a new document." ma:contentTypeScope="" ma:versionID="16a56179e4c90a2afcf0c6cbbddb1023">
  <xsd:schema xmlns:xsd="http://www.w3.org/2001/XMLSchema" xmlns:xs="http://www.w3.org/2001/XMLSchema" xmlns:p="http://schemas.microsoft.com/office/2006/metadata/properties" xmlns:ns2="30dca33e-5677-47c0-a98e-6c1933b8fb5d" targetNamespace="http://schemas.microsoft.com/office/2006/metadata/properties" ma:root="true" ma:fieldsID="5eacf234fab1978951835e0a1999cd3b" ns2:_="">
    <xsd:import namespace="30dca33e-5677-47c0-a98e-6c1933b8fb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dca33e-5677-47c0-a98e-6c1933b8fb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5F7B21-2F10-41DE-A4F1-A71D86EE5EEC}">
  <ds:schemaRefs>
    <ds:schemaRef ds:uri="http://schemas.microsoft.com/sharepoint/v3/contenttype/forms"/>
  </ds:schemaRefs>
</ds:datastoreItem>
</file>

<file path=customXml/itemProps2.xml><?xml version="1.0" encoding="utf-8"?>
<ds:datastoreItem xmlns:ds="http://schemas.openxmlformats.org/officeDocument/2006/customXml" ds:itemID="{EA9B8A86-1215-4133-9A79-4C76C070DB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dca33e-5677-47c0-a98e-6c1933b8fb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930512-66A2-4546-A678-5B92C2B066F3}">
  <ds:schemaRef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http://purl.org/dc/elements/1.1/"/>
    <ds:schemaRef ds:uri="http://purl.org/dc/terms/"/>
    <ds:schemaRef ds:uri="30dca33e-5677-47c0-a98e-6c1933b8fb5d"/>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780</TotalTime>
  <Words>1712</Words>
  <Application>Microsoft Office PowerPoint</Application>
  <PresentationFormat>Widescreen</PresentationFormat>
  <Paragraphs>368</Paragraphs>
  <Slides>51</Slides>
  <Notes>0</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#9Slide03 Roboto</vt:lpstr>
      <vt:lpstr>Arial</vt:lpstr>
      <vt:lpstr>Calibri</vt:lpstr>
      <vt:lpstr>Lato</vt:lpstr>
      <vt:lpstr>SF Pro Rounded</vt:lpstr>
      <vt:lpstr>Times New Roman</vt:lpstr>
      <vt:lpstr>Wingdings</vt:lpstr>
      <vt:lpstr>Office Theme</vt:lpstr>
      <vt:lpstr>PowerPoint Presentation</vt:lpstr>
      <vt:lpstr>PowerPoint Presentation</vt:lpstr>
      <vt:lpstr>PowerPoint Presentation</vt:lpstr>
      <vt:lpstr>Nội dung trình bày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ZMP robot ASIMO  </vt:lpstr>
      <vt:lpstr>6. Mô phỏng ROS</vt:lpstr>
      <vt:lpstr>6. Mô phỏng ROS</vt:lpstr>
      <vt:lpstr>6. Mô phỏng ROS</vt:lpstr>
      <vt:lpstr>6. Mô phỏng ROS</vt:lpstr>
      <vt:lpstr>6. Mô phỏng ROS</vt:lpstr>
      <vt:lpstr>7. Mô phỏng robot NAO</vt:lpstr>
      <vt:lpstr>7. Mô phỏng robot NAO</vt:lpstr>
      <vt:lpstr>7. Mô phỏng robot NAO</vt:lpstr>
      <vt:lpstr>7. Mô phỏng robot NAO</vt:lpstr>
      <vt:lpstr>7. Mô phỏng robot NAO</vt:lpstr>
      <vt:lpstr>7. Mô phỏng robot NAO</vt:lpstr>
      <vt:lpstr>7. Mô phỏng robot NAO</vt:lpstr>
      <vt:lpstr>7. Mô phỏng robot NAO</vt:lpstr>
      <vt:lpstr>7. Mô phỏng robot NAO</vt:lpstr>
      <vt:lpstr>7. Mô phỏng robot NAO</vt:lpstr>
      <vt:lpstr>7. Mô phỏng robot NAO</vt:lpstr>
      <vt:lpstr>8. Kết luận </vt:lpstr>
      <vt:lpstr>8. KẾT LUẬN</vt:lpstr>
      <vt:lpstr>Bảng phân công công việc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Tong Nhat Minh 20170829</cp:lastModifiedBy>
  <cp:revision>64</cp:revision>
  <dcterms:created xsi:type="dcterms:W3CDTF">2021-05-28T04:32:29Z</dcterms:created>
  <dcterms:modified xsi:type="dcterms:W3CDTF">2022-02-18T04:33:02Z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0x010100F29F4B7F0A66A847BB7884723AD4769B</vt:lpwstr>
  </property>
  <property fmtid="{D5CDD505-2E9C-101B-9397-08002B2CF9AE}" pid="3" name="Order">
    <vt:lpwstr>129000.000000000</vt:lpwstr>
  </property>
  <property fmtid="{D5CDD505-2E9C-101B-9397-08002B2CF9AE}" pid="4" name="xd_Signature">
    <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ies>
</file>